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29"/>
  </p:notesMasterIdLst>
  <p:handoutMasterIdLst>
    <p:handoutMasterId r:id="rId30"/>
  </p:handoutMasterIdLst>
  <p:sldIdLst>
    <p:sldId id="305" r:id="rId2"/>
    <p:sldId id="531" r:id="rId3"/>
    <p:sldId id="544" r:id="rId4"/>
    <p:sldId id="545" r:id="rId5"/>
    <p:sldId id="546" r:id="rId6"/>
    <p:sldId id="547" r:id="rId7"/>
    <p:sldId id="548" r:id="rId8"/>
    <p:sldId id="549" r:id="rId9"/>
    <p:sldId id="550" r:id="rId10"/>
    <p:sldId id="551" r:id="rId11"/>
    <p:sldId id="542" r:id="rId12"/>
    <p:sldId id="530" r:id="rId13"/>
    <p:sldId id="495" r:id="rId14"/>
    <p:sldId id="532" r:id="rId15"/>
    <p:sldId id="536" r:id="rId16"/>
    <p:sldId id="510" r:id="rId17"/>
    <p:sldId id="529" r:id="rId18"/>
    <p:sldId id="540" r:id="rId19"/>
    <p:sldId id="535" r:id="rId20"/>
    <p:sldId id="537" r:id="rId21"/>
    <p:sldId id="538" r:id="rId22"/>
    <p:sldId id="553" r:id="rId23"/>
    <p:sldId id="497" r:id="rId24"/>
    <p:sldId id="494" r:id="rId25"/>
    <p:sldId id="475" r:id="rId26"/>
    <p:sldId id="554" r:id="rId27"/>
    <p:sldId id="490"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Hays" initials="K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9822" autoAdjust="0"/>
  </p:normalViewPr>
  <p:slideViewPr>
    <p:cSldViewPr>
      <p:cViewPr varScale="1">
        <p:scale>
          <a:sx n="108" d="100"/>
          <a:sy n="108" d="100"/>
        </p:scale>
        <p:origin x="-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7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07541588467957E-2"/>
          <c:y val="0.17568918185853072"/>
          <c:w val="0.88498888662959874"/>
          <c:h val="0.71971101211513488"/>
        </c:manualLayout>
      </c:layout>
      <c:barChart>
        <c:barDir val="col"/>
        <c:grouping val="clustered"/>
        <c:varyColors val="0"/>
        <c:ser>
          <c:idx val="0"/>
          <c:order val="0"/>
          <c:spPr>
            <a:ln>
              <a:solidFill>
                <a:schemeClr val="tx1"/>
              </a:solidFill>
            </a:ln>
          </c:spPr>
          <c:invertIfNegative val="0"/>
          <c:cat>
            <c:numRef>
              <c:f>Sheet1!$A$65:$A$69</c:f>
              <c:numCache>
                <c:formatCode>General</c:formatCode>
                <c:ptCount val="5"/>
                <c:pt idx="0">
                  <c:v>2010</c:v>
                </c:pt>
                <c:pt idx="1">
                  <c:v>2011</c:v>
                </c:pt>
                <c:pt idx="2">
                  <c:v>2012</c:v>
                </c:pt>
                <c:pt idx="3">
                  <c:v>2013</c:v>
                </c:pt>
                <c:pt idx="4">
                  <c:v>2014</c:v>
                </c:pt>
              </c:numCache>
            </c:numRef>
          </c:cat>
          <c:val>
            <c:numRef>
              <c:f>Sheet1!$B$65:$B$69</c:f>
              <c:numCache>
                <c:formatCode>General</c:formatCode>
                <c:ptCount val="5"/>
                <c:pt idx="0">
                  <c:v>28</c:v>
                </c:pt>
                <c:pt idx="1">
                  <c:v>47</c:v>
                </c:pt>
                <c:pt idx="2">
                  <c:v>18</c:v>
                </c:pt>
                <c:pt idx="3">
                  <c:v>3</c:v>
                </c:pt>
                <c:pt idx="4">
                  <c:v>7</c:v>
                </c:pt>
              </c:numCache>
            </c:numRef>
          </c:val>
        </c:ser>
        <c:dLbls>
          <c:showLegendKey val="0"/>
          <c:showVal val="0"/>
          <c:showCatName val="0"/>
          <c:showSerName val="0"/>
          <c:showPercent val="0"/>
          <c:showBubbleSize val="0"/>
        </c:dLbls>
        <c:gapWidth val="150"/>
        <c:axId val="123222272"/>
        <c:axId val="126160896"/>
      </c:barChart>
      <c:catAx>
        <c:axId val="123222272"/>
        <c:scaling>
          <c:orientation val="minMax"/>
        </c:scaling>
        <c:delete val="0"/>
        <c:axPos val="b"/>
        <c:numFmt formatCode="General" sourceLinked="1"/>
        <c:majorTickMark val="out"/>
        <c:minorTickMark val="none"/>
        <c:tickLblPos val="nextTo"/>
        <c:txPr>
          <a:bodyPr/>
          <a:lstStyle/>
          <a:p>
            <a:pPr>
              <a:defRPr sz="1200" b="1"/>
            </a:pPr>
            <a:endParaRPr lang="en-US"/>
          </a:p>
        </c:txPr>
        <c:crossAx val="126160896"/>
        <c:crosses val="autoZero"/>
        <c:auto val="1"/>
        <c:lblAlgn val="ctr"/>
        <c:lblOffset val="100"/>
        <c:noMultiLvlLbl val="0"/>
      </c:catAx>
      <c:valAx>
        <c:axId val="126160896"/>
        <c:scaling>
          <c:orientation val="minMax"/>
        </c:scaling>
        <c:delete val="0"/>
        <c:axPos val="l"/>
        <c:majorGridlines/>
        <c:title>
          <c:tx>
            <c:rich>
              <a:bodyPr rot="-5400000" vert="horz"/>
              <a:lstStyle/>
              <a:p>
                <a:pPr>
                  <a:defRPr sz="1200"/>
                </a:pPr>
                <a:r>
                  <a:rPr lang="en-US" sz="1200" dirty="0"/>
                  <a:t>Number of Violations</a:t>
                </a:r>
              </a:p>
            </c:rich>
          </c:tx>
          <c:layout/>
          <c:overlay val="0"/>
        </c:title>
        <c:numFmt formatCode="General" sourceLinked="1"/>
        <c:majorTickMark val="out"/>
        <c:minorTickMark val="none"/>
        <c:tickLblPos val="nextTo"/>
        <c:txPr>
          <a:bodyPr/>
          <a:lstStyle/>
          <a:p>
            <a:pPr>
              <a:defRPr b="1"/>
            </a:pPr>
            <a:endParaRPr lang="en-US"/>
          </a:p>
        </c:txPr>
        <c:crossAx val="123222272"/>
        <c:crosses val="autoZero"/>
        <c:crossBetween val="between"/>
      </c:valAx>
    </c:plotArea>
    <c:plotVisOnly val="1"/>
    <c:dispBlanksAs val="gap"/>
    <c:showDLblsOverMax val="0"/>
  </c:chart>
  <c:spPr>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drawing1.xml><?xml version="1.0" encoding="utf-8"?>
<c:userShapes xmlns:c="http://schemas.openxmlformats.org/drawingml/2006/chart">
  <cdr:relSizeAnchor xmlns:cdr="http://schemas.openxmlformats.org/drawingml/2006/chartDrawing">
    <cdr:from>
      <cdr:x>0.14881</cdr:x>
      <cdr:y>0.41921</cdr:y>
    </cdr:from>
    <cdr:to>
      <cdr:x>0.20075</cdr:x>
      <cdr:y>0.49582</cdr:y>
    </cdr:to>
    <cdr:sp macro="" textlink="">
      <cdr:nvSpPr>
        <cdr:cNvPr id="3" name="TextBox 1"/>
        <cdr:cNvSpPr txBox="1"/>
      </cdr:nvSpPr>
      <cdr:spPr>
        <a:xfrm xmlns:a="http://schemas.openxmlformats.org/drawingml/2006/main">
          <a:off x="955043" y="1275095"/>
          <a:ext cx="333348" cy="23302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FF0000"/>
          </a:solidFill>
        </a:ln>
      </cdr:spPr>
      <cdr:txBody>
        <a:bodyPr xmlns:a="http://schemas.openxmlformats.org/drawingml/2006/main" wrap="square" rtlCol="0">
          <a:noAutofit/>
        </a:bodyPr>
        <a:lstStyle xmlns:a="http://schemas.openxmlformats.org/drawingml/2006/main"/>
        <a:p xmlns:a="http://schemas.openxmlformats.org/drawingml/2006/main">
          <a:pPr marL="0" marR="0">
            <a:spcBef>
              <a:spcPts val="0"/>
            </a:spcBef>
            <a:spcAft>
              <a:spcPts val="0"/>
            </a:spcAft>
          </a:pPr>
          <a:r>
            <a:rPr lang="en-US" sz="1100" b="1" dirty="0">
              <a:effectLst/>
              <a:latin typeface="Calibri"/>
              <a:ea typeface="+mn-ea"/>
              <a:cs typeface="+mn-cs"/>
            </a:rPr>
            <a:t>28</a:t>
          </a:r>
          <a:endParaRPr lang="en-US" sz="1200" b="1" dirty="0">
            <a:effectLst/>
            <a:latin typeface="Times New Roman"/>
            <a:ea typeface="Times New Roman"/>
          </a:endParaRPr>
        </a:p>
      </cdr:txBody>
    </cdr:sp>
  </cdr:relSizeAnchor>
  <cdr:relSizeAnchor xmlns:cdr="http://schemas.openxmlformats.org/drawingml/2006/chartDrawing">
    <cdr:from>
      <cdr:x>0.50213</cdr:x>
      <cdr:y>0.55532</cdr:y>
    </cdr:from>
    <cdr:to>
      <cdr:x>0.55408</cdr:x>
      <cdr:y>0.63194</cdr:y>
    </cdr:to>
    <cdr:sp macro="" textlink="">
      <cdr:nvSpPr>
        <cdr:cNvPr id="4" name="TextBox 1"/>
        <cdr:cNvSpPr txBox="1"/>
      </cdr:nvSpPr>
      <cdr:spPr>
        <a:xfrm xmlns:a="http://schemas.openxmlformats.org/drawingml/2006/main">
          <a:off x="3222611" y="1689089"/>
          <a:ext cx="333413" cy="23305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FF0000"/>
          </a:solid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0"/>
            </a:spcAft>
          </a:pPr>
          <a:r>
            <a:rPr lang="en-US" sz="1100" b="1" dirty="0">
              <a:effectLst/>
              <a:latin typeface="Calibri"/>
              <a:ea typeface="+mn-ea"/>
              <a:cs typeface="+mn-cs"/>
            </a:rPr>
            <a:t>18</a:t>
          </a:r>
          <a:endParaRPr lang="en-US" sz="1200" b="1" dirty="0">
            <a:effectLst/>
            <a:latin typeface="Times New Roman"/>
            <a:ea typeface="Times New Roman"/>
          </a:endParaRPr>
        </a:p>
      </cdr:txBody>
    </cdr:sp>
  </cdr:relSizeAnchor>
  <cdr:relSizeAnchor xmlns:cdr="http://schemas.openxmlformats.org/drawingml/2006/chartDrawing">
    <cdr:from>
      <cdr:x>0.32404</cdr:x>
      <cdr:y>0.13883</cdr:y>
    </cdr:from>
    <cdr:to>
      <cdr:x>0.37598</cdr:x>
      <cdr:y>0.21545</cdr:y>
    </cdr:to>
    <cdr:sp macro="" textlink="">
      <cdr:nvSpPr>
        <cdr:cNvPr id="5" name="TextBox 1"/>
        <cdr:cNvSpPr txBox="1"/>
      </cdr:nvSpPr>
      <cdr:spPr>
        <a:xfrm xmlns:a="http://schemas.openxmlformats.org/drawingml/2006/main">
          <a:off x="2079648" y="422277"/>
          <a:ext cx="333348" cy="23305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FF0000"/>
          </a:solid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0"/>
            </a:spcAft>
          </a:pPr>
          <a:r>
            <a:rPr lang="en-US" sz="1100" b="1" dirty="0">
              <a:effectLst/>
              <a:latin typeface="Calibri"/>
              <a:ea typeface="+mn-ea"/>
              <a:cs typeface="+mn-cs"/>
            </a:rPr>
            <a:t>47</a:t>
          </a:r>
          <a:endParaRPr lang="en-US" sz="1200" b="1" dirty="0">
            <a:effectLst/>
            <a:latin typeface="Times New Roman"/>
            <a:ea typeface="Times New Roman"/>
          </a:endParaRPr>
        </a:p>
      </cdr:txBody>
    </cdr:sp>
  </cdr:relSizeAnchor>
  <cdr:relSizeAnchor xmlns:cdr="http://schemas.openxmlformats.org/drawingml/2006/chartDrawing">
    <cdr:from>
      <cdr:x>0.67873</cdr:x>
      <cdr:y>0.77139</cdr:y>
    </cdr:from>
    <cdr:to>
      <cdr:x>0.73067</cdr:x>
      <cdr:y>0.84801</cdr:y>
    </cdr:to>
    <cdr:sp macro="" textlink="">
      <cdr:nvSpPr>
        <cdr:cNvPr id="6" name="TextBox 1"/>
        <cdr:cNvSpPr txBox="1"/>
      </cdr:nvSpPr>
      <cdr:spPr>
        <a:xfrm xmlns:a="http://schemas.openxmlformats.org/drawingml/2006/main">
          <a:off x="4356073" y="2346294"/>
          <a:ext cx="333348" cy="23305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FF0000"/>
          </a:solid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0"/>
            </a:spcAft>
          </a:pPr>
          <a:r>
            <a:rPr lang="en-US" sz="1100" b="1" dirty="0">
              <a:effectLst/>
              <a:latin typeface="+mn-lt"/>
              <a:ea typeface="Times New Roman"/>
            </a:rPr>
            <a:t>3</a:t>
          </a:r>
        </a:p>
      </cdr:txBody>
    </cdr:sp>
  </cdr:relSizeAnchor>
  <cdr:relSizeAnchor xmlns:cdr="http://schemas.openxmlformats.org/drawingml/2006/chartDrawing">
    <cdr:from>
      <cdr:x>0.85535</cdr:x>
      <cdr:y>0.7119</cdr:y>
    </cdr:from>
    <cdr:to>
      <cdr:x>0.90729</cdr:x>
      <cdr:y>0.78852</cdr:y>
    </cdr:to>
    <cdr:sp macro="" textlink="">
      <cdr:nvSpPr>
        <cdr:cNvPr id="7" name="TextBox 1"/>
        <cdr:cNvSpPr txBox="1"/>
      </cdr:nvSpPr>
      <cdr:spPr>
        <a:xfrm xmlns:a="http://schemas.openxmlformats.org/drawingml/2006/main">
          <a:off x="5489563" y="2165361"/>
          <a:ext cx="333348" cy="23305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FF0000"/>
          </a:solid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0"/>
            </a:spcAft>
          </a:pPr>
          <a:r>
            <a:rPr lang="en-US" sz="1100" b="1" dirty="0">
              <a:effectLst/>
              <a:latin typeface="+mn-lt"/>
              <a:ea typeface="Times New Roman"/>
            </a:rPr>
            <a:t>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defTabSz="925513">
              <a:defRPr sz="1200"/>
            </a:lvl1pPr>
          </a:lstStyle>
          <a:p>
            <a:pPr>
              <a:defRPr/>
            </a:pPr>
            <a:endParaRPr lang="en-US" dirty="0"/>
          </a:p>
        </p:txBody>
      </p:sp>
      <p:sp>
        <p:nvSpPr>
          <p:cNvPr id="20483"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algn="r" defTabSz="925513">
              <a:defRPr sz="1200"/>
            </a:lvl1pPr>
          </a:lstStyle>
          <a:p>
            <a:pPr>
              <a:defRPr/>
            </a:pPr>
            <a:endParaRPr lang="en-US" dirty="0"/>
          </a:p>
        </p:txBody>
      </p:sp>
      <p:sp>
        <p:nvSpPr>
          <p:cNvPr id="20484" name="Rectangle 4"/>
          <p:cNvSpPr>
            <a:spLocks noGrp="1" noChangeArrowheads="1"/>
          </p:cNvSpPr>
          <p:nvPr>
            <p:ph type="ftr" sz="quarter" idx="2"/>
          </p:nvPr>
        </p:nvSpPr>
        <p:spPr bwMode="auto">
          <a:xfrm>
            <a:off x="0" y="8831263"/>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defTabSz="925513">
              <a:defRPr sz="1200"/>
            </a:lvl1pPr>
          </a:lstStyle>
          <a:p>
            <a:pPr>
              <a:defRPr/>
            </a:pPr>
            <a:endParaRPr lang="en-US" dirty="0"/>
          </a:p>
        </p:txBody>
      </p:sp>
      <p:sp>
        <p:nvSpPr>
          <p:cNvPr id="20485"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algn="r" defTabSz="925513">
              <a:defRPr sz="1200"/>
            </a:lvl1pPr>
          </a:lstStyle>
          <a:p>
            <a:pPr>
              <a:defRPr/>
            </a:pPr>
            <a:fld id="{DF72898F-4F96-4DD6-93BF-CC7F691D036F}" type="slidenum">
              <a:rPr lang="en-US"/>
              <a:pPr>
                <a:defRPr/>
              </a:pPr>
              <a:t>‹#›</a:t>
            </a:fld>
            <a:endParaRPr lang="en-US" dirty="0"/>
          </a:p>
        </p:txBody>
      </p:sp>
    </p:spTree>
    <p:extLst>
      <p:ext uri="{BB962C8B-B14F-4D97-AF65-F5344CB8AC3E}">
        <p14:creationId xmlns:p14="http://schemas.microsoft.com/office/powerpoint/2010/main" val="815081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defTabSz="925513">
              <a:defRPr sz="1200"/>
            </a:lvl1pPr>
          </a:lstStyle>
          <a:p>
            <a:pPr>
              <a:defRPr/>
            </a:pPr>
            <a:endParaRPr lang="en-US" dirty="0"/>
          </a:p>
        </p:txBody>
      </p:sp>
      <p:sp>
        <p:nvSpPr>
          <p:cNvPr id="55299" name="Rectangle 3"/>
          <p:cNvSpPr>
            <a:spLocks noGrp="1" noChangeArrowheads="1"/>
          </p:cNvSpPr>
          <p:nvPr>
            <p:ph type="dt" idx="1"/>
          </p:nvPr>
        </p:nvSpPr>
        <p:spPr bwMode="auto">
          <a:xfrm>
            <a:off x="3938588" y="0"/>
            <a:ext cx="30876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algn="r" defTabSz="925513">
              <a:defRPr sz="120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33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927100" y="4386263"/>
            <a:ext cx="5172075" cy="42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503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defTabSz="925513">
              <a:defRPr sz="1200"/>
            </a:lvl1pPr>
          </a:lstStyle>
          <a:p>
            <a:pPr>
              <a:defRPr/>
            </a:pPr>
            <a:endParaRPr lang="en-US" dirty="0"/>
          </a:p>
        </p:txBody>
      </p:sp>
      <p:sp>
        <p:nvSpPr>
          <p:cNvPr id="55303" name="Rectangle 7"/>
          <p:cNvSpPr>
            <a:spLocks noGrp="1" noChangeArrowheads="1"/>
          </p:cNvSpPr>
          <p:nvPr>
            <p:ph type="sldNum" sz="quarter" idx="5"/>
          </p:nvPr>
        </p:nvSpPr>
        <p:spPr bwMode="auto">
          <a:xfrm>
            <a:off x="3938588" y="8850313"/>
            <a:ext cx="30876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algn="r" defTabSz="925513">
              <a:defRPr sz="1200"/>
            </a:lvl1pPr>
          </a:lstStyle>
          <a:p>
            <a:pPr>
              <a:defRPr/>
            </a:pPr>
            <a:fld id="{EA94C77B-107A-4E89-9768-51B5110D8F63}" type="slidenum">
              <a:rPr lang="en-US"/>
              <a:pPr>
                <a:defRPr/>
              </a:pPr>
              <a:t>‹#›</a:t>
            </a:fld>
            <a:endParaRPr lang="en-US" dirty="0"/>
          </a:p>
        </p:txBody>
      </p:sp>
    </p:spTree>
    <p:extLst>
      <p:ext uri="{BB962C8B-B14F-4D97-AF65-F5344CB8AC3E}">
        <p14:creationId xmlns:p14="http://schemas.microsoft.com/office/powerpoint/2010/main" val="3993066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dirty="0" smtClean="0"/>
          </a:p>
        </p:txBody>
      </p:sp>
      <p:sp>
        <p:nvSpPr>
          <p:cNvPr id="33796" name="Slide Number Placeholder 3"/>
          <p:cNvSpPr>
            <a:spLocks noGrp="1"/>
          </p:cNvSpPr>
          <p:nvPr>
            <p:ph type="sldNum" sz="quarter" idx="5"/>
          </p:nvPr>
        </p:nvSpPr>
        <p:spPr>
          <a:noFill/>
        </p:spPr>
        <p:txBody>
          <a:bodyPr/>
          <a:lstStyle>
            <a:lvl1pPr defTabSz="925513" eaLnBrk="0" hangingPunct="0">
              <a:defRPr sz="2400">
                <a:solidFill>
                  <a:schemeClr val="tx1"/>
                </a:solidFill>
                <a:latin typeface="Times New Roman" pitchFamily="18" charset="0"/>
              </a:defRPr>
            </a:lvl1pPr>
            <a:lvl2pPr marL="742950" indent="-285750" defTabSz="925513" eaLnBrk="0" hangingPunct="0">
              <a:defRPr sz="2400">
                <a:solidFill>
                  <a:schemeClr val="tx1"/>
                </a:solidFill>
                <a:latin typeface="Times New Roman" pitchFamily="18" charset="0"/>
              </a:defRPr>
            </a:lvl2pPr>
            <a:lvl3pPr marL="1143000" indent="-228600" defTabSz="925513" eaLnBrk="0" hangingPunct="0">
              <a:defRPr sz="2400">
                <a:solidFill>
                  <a:schemeClr val="tx1"/>
                </a:solidFill>
                <a:latin typeface="Times New Roman" pitchFamily="18" charset="0"/>
              </a:defRPr>
            </a:lvl3pPr>
            <a:lvl4pPr marL="1600200" indent="-228600" defTabSz="925513" eaLnBrk="0" hangingPunct="0">
              <a:defRPr sz="2400">
                <a:solidFill>
                  <a:schemeClr val="tx1"/>
                </a:solidFill>
                <a:latin typeface="Times New Roman" pitchFamily="18" charset="0"/>
              </a:defRPr>
            </a:lvl4pPr>
            <a:lvl5pPr marL="2057400" indent="-228600" defTabSz="925513" eaLnBrk="0" hangingPunct="0">
              <a:defRPr sz="2400">
                <a:solidFill>
                  <a:schemeClr val="tx1"/>
                </a:solidFill>
                <a:latin typeface="Times New Roman" pitchFamily="18"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defRPr>
            </a:lvl9pPr>
          </a:lstStyle>
          <a:p>
            <a:pPr eaLnBrk="1" hangingPunct="1"/>
            <a:fld id="{D4436CA6-69F7-4E4C-B8ED-6D623849B09E}" type="slidenum">
              <a:rPr lang="en-US" sz="1200" smtClean="0"/>
              <a:pPr eaLnBrk="1" hangingPunct="1"/>
              <a:t>1</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US" dirty="0" smtClean="0"/>
          </a:p>
          <a:p>
            <a:pPr eaLnBrk="1" hangingPunct="1"/>
            <a:r>
              <a:rPr lang="en-US" dirty="0" smtClean="0"/>
              <a:t>Tan shading indicates current nonattainment areas, however we are now in compliance with those standards and are working to get them designated back to attainment.</a:t>
            </a:r>
          </a:p>
          <a:p>
            <a:pPr eaLnBrk="1" hangingPunct="1"/>
            <a:r>
              <a:rPr lang="en-US" dirty="0" smtClean="0"/>
              <a:t>Green shading indicates standards whose reviews were recently completed.</a:t>
            </a:r>
          </a:p>
          <a:p>
            <a:pPr eaLnBrk="1" hangingPunct="1"/>
            <a:r>
              <a:rPr lang="en-US" dirty="0" smtClean="0"/>
              <a:t>Yellow shading indicates standard whose review in the proposal stage.</a:t>
            </a:r>
          </a:p>
          <a:p>
            <a:pPr eaLnBrk="1" hangingPunct="1"/>
            <a:r>
              <a:rPr lang="en-US" dirty="0" smtClean="0"/>
              <a:t>Blue shading indicates standard whose review is projected to be proposed soon.</a:t>
            </a:r>
          </a:p>
        </p:txBody>
      </p:sp>
      <p:sp>
        <p:nvSpPr>
          <p:cNvPr id="34820" name="Slide Number Placeholder 3"/>
          <p:cNvSpPr>
            <a:spLocks noGrp="1"/>
          </p:cNvSpPr>
          <p:nvPr>
            <p:ph type="sldNum" sz="quarter" idx="5"/>
          </p:nvPr>
        </p:nvSpPr>
        <p:spPr>
          <a:noFill/>
        </p:spPr>
        <p:txBody>
          <a:bodyPr/>
          <a:lstStyle>
            <a:lvl1pPr defTabSz="928688" eaLnBrk="0" hangingPunct="0">
              <a:defRPr sz="2400">
                <a:solidFill>
                  <a:schemeClr val="tx1"/>
                </a:solidFill>
                <a:latin typeface="Times New Roman" pitchFamily="18" charset="0"/>
              </a:defRPr>
            </a:lvl1pPr>
            <a:lvl2pPr marL="742950" indent="-285750" defTabSz="928688" eaLnBrk="0" hangingPunct="0">
              <a:defRPr sz="2400">
                <a:solidFill>
                  <a:schemeClr val="tx1"/>
                </a:solidFill>
                <a:latin typeface="Times New Roman" pitchFamily="18" charset="0"/>
              </a:defRPr>
            </a:lvl2pPr>
            <a:lvl3pPr marL="1143000" indent="-228600" defTabSz="928688" eaLnBrk="0" hangingPunct="0">
              <a:defRPr sz="2400">
                <a:solidFill>
                  <a:schemeClr val="tx1"/>
                </a:solidFill>
                <a:latin typeface="Times New Roman" pitchFamily="18" charset="0"/>
              </a:defRPr>
            </a:lvl3pPr>
            <a:lvl4pPr marL="1600200" indent="-228600" defTabSz="928688" eaLnBrk="0" hangingPunct="0">
              <a:defRPr sz="2400">
                <a:solidFill>
                  <a:schemeClr val="tx1"/>
                </a:solidFill>
                <a:latin typeface="Times New Roman" pitchFamily="18" charset="0"/>
              </a:defRPr>
            </a:lvl4pPr>
            <a:lvl5pPr marL="2057400" indent="-228600" defTabSz="928688" eaLnBrk="0" hangingPunct="0">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pPr eaLnBrk="1" hangingPunct="1"/>
            <a:fld id="{F8925CEC-E072-426A-8D35-4081BD198E06}" type="slidenum">
              <a:rPr lang="en-US" sz="1200" smtClean="0"/>
              <a:pPr eaLnBrk="1" hangingPunct="1"/>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US" dirty="0" smtClean="0"/>
          </a:p>
          <a:p>
            <a:pPr eaLnBrk="1" hangingPunct="1"/>
            <a:r>
              <a:rPr lang="en-US" dirty="0" smtClean="0"/>
              <a:t>Tan shading indicates current nonattainment areas, however we are now in compliance with those standards and are working to get them designated back to attainment.</a:t>
            </a:r>
          </a:p>
          <a:p>
            <a:pPr eaLnBrk="1" hangingPunct="1"/>
            <a:r>
              <a:rPr lang="en-US" dirty="0" smtClean="0"/>
              <a:t>Green shading indicates standards whose reviews were recently completed.</a:t>
            </a:r>
          </a:p>
          <a:p>
            <a:pPr eaLnBrk="1" hangingPunct="1"/>
            <a:r>
              <a:rPr lang="en-US" dirty="0" smtClean="0"/>
              <a:t>Yellow shading indicates standard whose review in the proposal stage.</a:t>
            </a:r>
          </a:p>
          <a:p>
            <a:pPr eaLnBrk="1" hangingPunct="1"/>
            <a:r>
              <a:rPr lang="en-US" dirty="0" smtClean="0"/>
              <a:t>Blue shading indicates standard whose review is projected to be proposed soon.</a:t>
            </a:r>
          </a:p>
        </p:txBody>
      </p:sp>
      <p:sp>
        <p:nvSpPr>
          <p:cNvPr id="34820" name="Slide Number Placeholder 3"/>
          <p:cNvSpPr>
            <a:spLocks noGrp="1"/>
          </p:cNvSpPr>
          <p:nvPr>
            <p:ph type="sldNum" sz="quarter" idx="5"/>
          </p:nvPr>
        </p:nvSpPr>
        <p:spPr>
          <a:noFill/>
        </p:spPr>
        <p:txBody>
          <a:bodyPr/>
          <a:lstStyle>
            <a:lvl1pPr defTabSz="928688" eaLnBrk="0" hangingPunct="0">
              <a:defRPr sz="2400">
                <a:solidFill>
                  <a:schemeClr val="tx1"/>
                </a:solidFill>
                <a:latin typeface="Times New Roman" pitchFamily="18" charset="0"/>
              </a:defRPr>
            </a:lvl1pPr>
            <a:lvl2pPr marL="742950" indent="-285750" defTabSz="928688" eaLnBrk="0" hangingPunct="0">
              <a:defRPr sz="2400">
                <a:solidFill>
                  <a:schemeClr val="tx1"/>
                </a:solidFill>
                <a:latin typeface="Times New Roman" pitchFamily="18" charset="0"/>
              </a:defRPr>
            </a:lvl2pPr>
            <a:lvl3pPr marL="1143000" indent="-228600" defTabSz="928688" eaLnBrk="0" hangingPunct="0">
              <a:defRPr sz="2400">
                <a:solidFill>
                  <a:schemeClr val="tx1"/>
                </a:solidFill>
                <a:latin typeface="Times New Roman" pitchFamily="18" charset="0"/>
              </a:defRPr>
            </a:lvl3pPr>
            <a:lvl4pPr marL="1600200" indent="-228600" defTabSz="928688" eaLnBrk="0" hangingPunct="0">
              <a:defRPr sz="2400">
                <a:solidFill>
                  <a:schemeClr val="tx1"/>
                </a:solidFill>
                <a:latin typeface="Times New Roman" pitchFamily="18" charset="0"/>
              </a:defRPr>
            </a:lvl4pPr>
            <a:lvl5pPr marL="2057400" indent="-228600" defTabSz="928688" eaLnBrk="0" hangingPunct="0">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pPr eaLnBrk="1" hangingPunct="1"/>
            <a:fld id="{F8925CEC-E072-426A-8D35-4081BD198E06}" type="slidenum">
              <a:rPr lang="en-US" sz="1200" smtClean="0"/>
              <a:pPr eaLnBrk="1" hangingPunct="1"/>
              <a:t>11</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US" dirty="0" smtClean="0"/>
          </a:p>
          <a:p>
            <a:pPr eaLnBrk="1" hangingPunct="1"/>
            <a:r>
              <a:rPr lang="en-US" dirty="0" smtClean="0"/>
              <a:t>Tan shading indicates current nonattainment areas, however we are now in compliance with those standards and are working to get them designated back to attainment.</a:t>
            </a:r>
          </a:p>
          <a:p>
            <a:pPr eaLnBrk="1" hangingPunct="1"/>
            <a:r>
              <a:rPr lang="en-US" dirty="0" smtClean="0"/>
              <a:t>Green shading indicates standards whose reviews were recently completed.</a:t>
            </a:r>
          </a:p>
          <a:p>
            <a:pPr eaLnBrk="1" hangingPunct="1"/>
            <a:r>
              <a:rPr lang="en-US" dirty="0" smtClean="0"/>
              <a:t>Yellow shading indicates standard whose review in the proposal stage.</a:t>
            </a:r>
          </a:p>
          <a:p>
            <a:pPr eaLnBrk="1" hangingPunct="1"/>
            <a:r>
              <a:rPr lang="en-US" dirty="0" smtClean="0"/>
              <a:t>Blue shading indicates standard whose review is projected to be proposed soon.</a:t>
            </a:r>
          </a:p>
        </p:txBody>
      </p:sp>
      <p:sp>
        <p:nvSpPr>
          <p:cNvPr id="34820" name="Slide Number Placeholder 3"/>
          <p:cNvSpPr>
            <a:spLocks noGrp="1"/>
          </p:cNvSpPr>
          <p:nvPr>
            <p:ph type="sldNum" sz="quarter" idx="5"/>
          </p:nvPr>
        </p:nvSpPr>
        <p:spPr>
          <a:noFill/>
        </p:spPr>
        <p:txBody>
          <a:bodyPr/>
          <a:lstStyle>
            <a:lvl1pPr defTabSz="928688" eaLnBrk="0" hangingPunct="0">
              <a:defRPr sz="2400">
                <a:solidFill>
                  <a:schemeClr val="tx1"/>
                </a:solidFill>
                <a:latin typeface="Times New Roman" pitchFamily="18" charset="0"/>
              </a:defRPr>
            </a:lvl1pPr>
            <a:lvl2pPr marL="742950" indent="-285750" defTabSz="928688" eaLnBrk="0" hangingPunct="0">
              <a:defRPr sz="2400">
                <a:solidFill>
                  <a:schemeClr val="tx1"/>
                </a:solidFill>
                <a:latin typeface="Times New Roman" pitchFamily="18" charset="0"/>
              </a:defRPr>
            </a:lvl2pPr>
            <a:lvl3pPr marL="1143000" indent="-228600" defTabSz="928688" eaLnBrk="0" hangingPunct="0">
              <a:defRPr sz="2400">
                <a:solidFill>
                  <a:schemeClr val="tx1"/>
                </a:solidFill>
                <a:latin typeface="Times New Roman" pitchFamily="18" charset="0"/>
              </a:defRPr>
            </a:lvl3pPr>
            <a:lvl4pPr marL="1600200" indent="-228600" defTabSz="928688" eaLnBrk="0" hangingPunct="0">
              <a:defRPr sz="2400">
                <a:solidFill>
                  <a:schemeClr val="tx1"/>
                </a:solidFill>
                <a:latin typeface="Times New Roman" pitchFamily="18" charset="0"/>
              </a:defRPr>
            </a:lvl4pPr>
            <a:lvl5pPr marL="2057400" indent="-228600" defTabSz="928688" eaLnBrk="0" hangingPunct="0">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pPr eaLnBrk="1" hangingPunct="1"/>
            <a:fld id="{F8925CEC-E072-426A-8D35-4081BD198E06}" type="slidenum">
              <a:rPr lang="en-US" sz="1200" smtClean="0"/>
              <a:pPr eaLnBrk="1" hangingPunct="1"/>
              <a:t>12</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US" dirty="0" smtClean="0"/>
          </a:p>
          <a:p>
            <a:pPr eaLnBrk="1" hangingPunct="1"/>
            <a:r>
              <a:rPr lang="en-US" dirty="0" smtClean="0"/>
              <a:t>Tan shading indicates current nonattainment areas, however we are now in compliance with those standards and are working to get them designated back to attainment.</a:t>
            </a:r>
          </a:p>
          <a:p>
            <a:pPr eaLnBrk="1" hangingPunct="1"/>
            <a:r>
              <a:rPr lang="en-US" dirty="0" smtClean="0"/>
              <a:t>Green shading indicates standards whose reviews were recently completed.</a:t>
            </a:r>
          </a:p>
          <a:p>
            <a:pPr eaLnBrk="1" hangingPunct="1"/>
            <a:r>
              <a:rPr lang="en-US" dirty="0" smtClean="0"/>
              <a:t>Yellow shading indicates standard whose review in the proposal stage.</a:t>
            </a:r>
          </a:p>
          <a:p>
            <a:pPr eaLnBrk="1" hangingPunct="1"/>
            <a:r>
              <a:rPr lang="en-US" dirty="0" smtClean="0"/>
              <a:t>Blue shading indicates standard whose review is projected to be proposed soon.</a:t>
            </a:r>
          </a:p>
        </p:txBody>
      </p:sp>
      <p:sp>
        <p:nvSpPr>
          <p:cNvPr id="34820" name="Slide Number Placeholder 3"/>
          <p:cNvSpPr>
            <a:spLocks noGrp="1"/>
          </p:cNvSpPr>
          <p:nvPr>
            <p:ph type="sldNum" sz="quarter" idx="5"/>
          </p:nvPr>
        </p:nvSpPr>
        <p:spPr>
          <a:noFill/>
        </p:spPr>
        <p:txBody>
          <a:bodyPr/>
          <a:lstStyle>
            <a:lvl1pPr defTabSz="928688" eaLnBrk="0" hangingPunct="0">
              <a:defRPr sz="2400">
                <a:solidFill>
                  <a:schemeClr val="tx1"/>
                </a:solidFill>
                <a:latin typeface="Times New Roman" pitchFamily="18" charset="0"/>
              </a:defRPr>
            </a:lvl1pPr>
            <a:lvl2pPr marL="742950" indent="-285750" defTabSz="928688" eaLnBrk="0" hangingPunct="0">
              <a:defRPr sz="2400">
                <a:solidFill>
                  <a:schemeClr val="tx1"/>
                </a:solidFill>
                <a:latin typeface="Times New Roman" pitchFamily="18" charset="0"/>
              </a:defRPr>
            </a:lvl2pPr>
            <a:lvl3pPr marL="1143000" indent="-228600" defTabSz="928688" eaLnBrk="0" hangingPunct="0">
              <a:defRPr sz="2400">
                <a:solidFill>
                  <a:schemeClr val="tx1"/>
                </a:solidFill>
                <a:latin typeface="Times New Roman" pitchFamily="18" charset="0"/>
              </a:defRPr>
            </a:lvl3pPr>
            <a:lvl4pPr marL="1600200" indent="-228600" defTabSz="928688" eaLnBrk="0" hangingPunct="0">
              <a:defRPr sz="2400">
                <a:solidFill>
                  <a:schemeClr val="tx1"/>
                </a:solidFill>
                <a:latin typeface="Times New Roman" pitchFamily="18" charset="0"/>
              </a:defRPr>
            </a:lvl4pPr>
            <a:lvl5pPr marL="2057400" indent="-228600" defTabSz="928688" eaLnBrk="0" hangingPunct="0">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pPr eaLnBrk="1" hangingPunct="1"/>
            <a:fld id="{F8925CEC-E072-426A-8D35-4081BD198E06}" type="slidenum">
              <a:rPr lang="en-US" sz="1200" smtClean="0"/>
              <a:pPr eaLnBrk="1" hangingPunct="1"/>
              <a:t>13</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dirty="0" smtClean="0"/>
              <a:t>Discuss Director’s Office review of these documents prior to public notice.</a:t>
            </a:r>
          </a:p>
        </p:txBody>
      </p:sp>
      <p:sp>
        <p:nvSpPr>
          <p:cNvPr id="36868" name="Slide Number Placeholder 3"/>
          <p:cNvSpPr>
            <a:spLocks noGrp="1"/>
          </p:cNvSpPr>
          <p:nvPr>
            <p:ph type="sldNum" sz="quarter" idx="5"/>
          </p:nvPr>
        </p:nvSpPr>
        <p:spPr>
          <a:noFill/>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pPr eaLnBrk="1" hangingPunct="1"/>
            <a:fld id="{1329F38B-B90D-4324-AE5B-F3F8772FC367}" type="slidenum">
              <a:rPr lang="en-US" sz="1200" smtClean="0"/>
              <a:pPr eaLnBrk="1" hangingPunct="1"/>
              <a:t>16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dirty="0" smtClean="0"/>
              <a:t>Discuss Director’s Office review of these documents prior to public notice.</a:t>
            </a:r>
          </a:p>
        </p:txBody>
      </p:sp>
      <p:sp>
        <p:nvSpPr>
          <p:cNvPr id="36868" name="Slide Number Placeholder 3"/>
          <p:cNvSpPr>
            <a:spLocks noGrp="1"/>
          </p:cNvSpPr>
          <p:nvPr>
            <p:ph type="sldNum" sz="quarter" idx="5"/>
          </p:nvPr>
        </p:nvSpPr>
        <p:spPr>
          <a:noFill/>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pPr eaLnBrk="1" hangingPunct="1"/>
            <a:fld id="{1329F38B-B90D-4324-AE5B-F3F8772FC367}" type="slidenum">
              <a:rPr lang="en-US" sz="1200" smtClean="0"/>
              <a:pPr eaLnBrk="1" hangingPunct="1"/>
              <a:t>17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5513" eaLnBrk="0" hangingPunct="0">
              <a:defRPr sz="2400">
                <a:solidFill>
                  <a:schemeClr val="tx1"/>
                </a:solidFill>
                <a:latin typeface="Times New Roman" pitchFamily="18" charset="0"/>
              </a:defRPr>
            </a:lvl1pPr>
            <a:lvl2pPr marL="742950" indent="-285750" defTabSz="925513" eaLnBrk="0" hangingPunct="0">
              <a:defRPr sz="2400">
                <a:solidFill>
                  <a:schemeClr val="tx1"/>
                </a:solidFill>
                <a:latin typeface="Times New Roman" pitchFamily="18" charset="0"/>
              </a:defRPr>
            </a:lvl2pPr>
            <a:lvl3pPr marL="1143000" indent="-228600" defTabSz="925513" eaLnBrk="0" hangingPunct="0">
              <a:defRPr sz="2400">
                <a:solidFill>
                  <a:schemeClr val="tx1"/>
                </a:solidFill>
                <a:latin typeface="Times New Roman" pitchFamily="18" charset="0"/>
              </a:defRPr>
            </a:lvl3pPr>
            <a:lvl4pPr marL="1600200" indent="-228600" defTabSz="925513" eaLnBrk="0" hangingPunct="0">
              <a:defRPr sz="2400">
                <a:solidFill>
                  <a:schemeClr val="tx1"/>
                </a:solidFill>
                <a:latin typeface="Times New Roman" pitchFamily="18" charset="0"/>
              </a:defRPr>
            </a:lvl4pPr>
            <a:lvl5pPr marL="2057400" indent="-228600" defTabSz="925513" eaLnBrk="0" hangingPunct="0">
              <a:defRPr sz="2400">
                <a:solidFill>
                  <a:schemeClr val="tx1"/>
                </a:solidFill>
                <a:latin typeface="Times New Roman" pitchFamily="18"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defRPr>
            </a:lvl9pPr>
          </a:lstStyle>
          <a:p>
            <a:pPr eaLnBrk="1" hangingPunct="1"/>
            <a:fld id="{3F6B645D-A8B3-4B32-A51C-F4C322A76454}" type="slidenum">
              <a:rPr lang="en-US" sz="1200" smtClean="0"/>
              <a:pPr eaLnBrk="1" hangingPunct="1"/>
              <a:t>24</a:t>
            </a:fld>
            <a:endParaRPr lang="en-US" sz="120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40" eaLnBrk="0" hangingPunct="0">
              <a:defRPr>
                <a:solidFill>
                  <a:schemeClr val="tx1"/>
                </a:solidFill>
                <a:latin typeface="Arial" charset="0"/>
                <a:ea typeface="ＭＳ Ｐゴシック" pitchFamily="34" charset="-128"/>
              </a:defRPr>
            </a:lvl1pPr>
            <a:lvl2pPr marL="748427" indent="-287856" defTabSz="924340" eaLnBrk="0" hangingPunct="0">
              <a:defRPr>
                <a:solidFill>
                  <a:schemeClr val="tx1"/>
                </a:solidFill>
                <a:latin typeface="Arial" charset="0"/>
                <a:ea typeface="ＭＳ Ｐゴシック" pitchFamily="34" charset="-128"/>
              </a:defRPr>
            </a:lvl2pPr>
            <a:lvl3pPr marL="1151426" indent="-230285" defTabSz="924340" eaLnBrk="0" hangingPunct="0">
              <a:defRPr>
                <a:solidFill>
                  <a:schemeClr val="tx1"/>
                </a:solidFill>
                <a:latin typeface="Arial" charset="0"/>
                <a:ea typeface="ＭＳ Ｐゴシック" pitchFamily="34" charset="-128"/>
              </a:defRPr>
            </a:lvl3pPr>
            <a:lvl4pPr marL="1611996" indent="-230285" defTabSz="924340" eaLnBrk="0" hangingPunct="0">
              <a:defRPr>
                <a:solidFill>
                  <a:schemeClr val="tx1"/>
                </a:solidFill>
                <a:latin typeface="Arial" charset="0"/>
                <a:ea typeface="ＭＳ Ｐゴシック" pitchFamily="34" charset="-128"/>
              </a:defRPr>
            </a:lvl4pPr>
            <a:lvl5pPr marL="2072567" indent="-230285" defTabSz="924340" eaLnBrk="0" hangingPunct="0">
              <a:defRPr>
                <a:solidFill>
                  <a:schemeClr val="tx1"/>
                </a:solidFill>
                <a:latin typeface="Arial" charset="0"/>
                <a:ea typeface="ＭＳ Ｐゴシック" pitchFamily="34" charset="-128"/>
              </a:defRPr>
            </a:lvl5pPr>
            <a:lvl6pPr marL="2533137" indent="-230285" defTabSz="924340" eaLnBrk="0" fontAlgn="base" hangingPunct="0">
              <a:spcBef>
                <a:spcPct val="0"/>
              </a:spcBef>
              <a:spcAft>
                <a:spcPct val="0"/>
              </a:spcAft>
              <a:defRPr>
                <a:solidFill>
                  <a:schemeClr val="tx1"/>
                </a:solidFill>
                <a:latin typeface="Arial" charset="0"/>
                <a:ea typeface="ＭＳ Ｐゴシック" pitchFamily="34" charset="-128"/>
              </a:defRPr>
            </a:lvl6pPr>
            <a:lvl7pPr marL="2993708" indent="-230285" defTabSz="924340" eaLnBrk="0" fontAlgn="base" hangingPunct="0">
              <a:spcBef>
                <a:spcPct val="0"/>
              </a:spcBef>
              <a:spcAft>
                <a:spcPct val="0"/>
              </a:spcAft>
              <a:defRPr>
                <a:solidFill>
                  <a:schemeClr val="tx1"/>
                </a:solidFill>
                <a:latin typeface="Arial" charset="0"/>
                <a:ea typeface="ＭＳ Ｐゴシック" pitchFamily="34" charset="-128"/>
              </a:defRPr>
            </a:lvl7pPr>
            <a:lvl8pPr marL="3454278" indent="-230285" defTabSz="924340" eaLnBrk="0" fontAlgn="base" hangingPunct="0">
              <a:spcBef>
                <a:spcPct val="0"/>
              </a:spcBef>
              <a:spcAft>
                <a:spcPct val="0"/>
              </a:spcAft>
              <a:defRPr>
                <a:solidFill>
                  <a:schemeClr val="tx1"/>
                </a:solidFill>
                <a:latin typeface="Arial" charset="0"/>
                <a:ea typeface="ＭＳ Ｐゴシック" pitchFamily="34" charset="-128"/>
              </a:defRPr>
            </a:lvl8pPr>
            <a:lvl9pPr marL="3914849" indent="-230285" defTabSz="9243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1C31A3C-0356-4ED4-8606-6699BD26C4C6}" type="slidenum">
              <a:rPr lang="en-US" altLang="en-US" smtClean="0">
                <a:solidFill>
                  <a:prstClr val="black"/>
                </a:solidFill>
                <a:latin typeface="Times New Roman" pitchFamily="18" charset="0"/>
              </a:rPr>
              <a:pPr eaLnBrk="1" hangingPunct="1"/>
              <a:t>26</a:t>
            </a:fld>
            <a:endParaRPr lang="en-US" altLang="en-US" dirty="0" smtClean="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4E72B7-5A47-424C-93A8-C1265D6247E7}" type="slidenum">
              <a:rPr lang="en-US"/>
              <a:pPr>
                <a:defRPr/>
              </a:pPr>
              <a:t>‹#›</a:t>
            </a:fld>
            <a:endParaRPr lang="en-US" dirty="0"/>
          </a:p>
        </p:txBody>
      </p:sp>
    </p:spTree>
    <p:extLst>
      <p:ext uri="{BB962C8B-B14F-4D97-AF65-F5344CB8AC3E}">
        <p14:creationId xmlns:p14="http://schemas.microsoft.com/office/powerpoint/2010/main" val="318430485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6CD2AD-15D4-4B50-A22F-7C717E2D96A9}" type="slidenum">
              <a:rPr lang="en-US"/>
              <a:pPr>
                <a:defRPr/>
              </a:pPr>
              <a:t>‹#›</a:t>
            </a:fld>
            <a:endParaRPr lang="en-US" dirty="0"/>
          </a:p>
        </p:txBody>
      </p:sp>
    </p:spTree>
    <p:extLst>
      <p:ext uri="{BB962C8B-B14F-4D97-AF65-F5344CB8AC3E}">
        <p14:creationId xmlns:p14="http://schemas.microsoft.com/office/powerpoint/2010/main" val="222486618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0F0F36-7564-4C1F-8394-982D41406128}" type="slidenum">
              <a:rPr lang="en-US"/>
              <a:pPr>
                <a:defRPr/>
              </a:pPr>
              <a:t>‹#›</a:t>
            </a:fld>
            <a:endParaRPr lang="en-US" dirty="0"/>
          </a:p>
        </p:txBody>
      </p:sp>
    </p:spTree>
    <p:extLst>
      <p:ext uri="{BB962C8B-B14F-4D97-AF65-F5344CB8AC3E}">
        <p14:creationId xmlns:p14="http://schemas.microsoft.com/office/powerpoint/2010/main" val="355357347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r>
              <a:rPr lang="en-US" noProof="0" dirty="0" smtClean="0"/>
              <a:t>Click icon to add chart</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fld id="{742069E4-76F3-4E94-9C4D-496FE29DFB4E}" type="slidenum">
              <a:rPr lang="en-US"/>
              <a:pPr>
                <a:defRPr/>
              </a:pPr>
              <a:t>‹#›</a:t>
            </a:fld>
            <a:endParaRPr lang="en-US" dirty="0"/>
          </a:p>
        </p:txBody>
      </p:sp>
    </p:spTree>
    <p:extLst>
      <p:ext uri="{BB962C8B-B14F-4D97-AF65-F5344CB8AC3E}">
        <p14:creationId xmlns:p14="http://schemas.microsoft.com/office/powerpoint/2010/main" val="179794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96DE-4E9C-494C-B1BC-458F6EEEFAD7}" type="slidenum">
              <a:rPr lang="en-US"/>
              <a:pPr>
                <a:defRPr/>
              </a:pPr>
              <a:t>‹#›</a:t>
            </a:fld>
            <a:endParaRPr lang="en-US" dirty="0"/>
          </a:p>
        </p:txBody>
      </p:sp>
    </p:spTree>
    <p:extLst>
      <p:ext uri="{BB962C8B-B14F-4D97-AF65-F5344CB8AC3E}">
        <p14:creationId xmlns:p14="http://schemas.microsoft.com/office/powerpoint/2010/main" val="3446249121"/>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56612C-E682-45AF-9CC2-17C5D7854C49}" type="slidenum">
              <a:rPr lang="en-US"/>
              <a:pPr>
                <a:defRPr/>
              </a:pPr>
              <a:t>‹#›</a:t>
            </a:fld>
            <a:endParaRPr lang="en-US" dirty="0"/>
          </a:p>
        </p:txBody>
      </p:sp>
    </p:spTree>
    <p:extLst>
      <p:ext uri="{BB962C8B-B14F-4D97-AF65-F5344CB8AC3E}">
        <p14:creationId xmlns:p14="http://schemas.microsoft.com/office/powerpoint/2010/main" val="84921413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9197A6-700D-46DA-9BD8-2F7EDDCC50F0}" type="slidenum">
              <a:rPr lang="en-US"/>
              <a:pPr>
                <a:defRPr/>
              </a:pPr>
              <a:t>‹#›</a:t>
            </a:fld>
            <a:endParaRPr lang="en-US" dirty="0"/>
          </a:p>
        </p:txBody>
      </p:sp>
    </p:spTree>
    <p:extLst>
      <p:ext uri="{BB962C8B-B14F-4D97-AF65-F5344CB8AC3E}">
        <p14:creationId xmlns:p14="http://schemas.microsoft.com/office/powerpoint/2010/main" val="39683318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2D663CD-C00B-4F47-941F-B55AF4120757}" type="slidenum">
              <a:rPr lang="en-US"/>
              <a:pPr>
                <a:defRPr/>
              </a:pPr>
              <a:t>‹#›</a:t>
            </a:fld>
            <a:endParaRPr lang="en-US" dirty="0"/>
          </a:p>
        </p:txBody>
      </p:sp>
    </p:spTree>
    <p:extLst>
      <p:ext uri="{BB962C8B-B14F-4D97-AF65-F5344CB8AC3E}">
        <p14:creationId xmlns:p14="http://schemas.microsoft.com/office/powerpoint/2010/main" val="40731150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3F4307F-54BD-4909-AA46-CCFC8A48C261}" type="slidenum">
              <a:rPr lang="en-US"/>
              <a:pPr>
                <a:defRPr/>
              </a:pPr>
              <a:t>‹#›</a:t>
            </a:fld>
            <a:endParaRPr lang="en-US" dirty="0"/>
          </a:p>
        </p:txBody>
      </p:sp>
    </p:spTree>
    <p:extLst>
      <p:ext uri="{BB962C8B-B14F-4D97-AF65-F5344CB8AC3E}">
        <p14:creationId xmlns:p14="http://schemas.microsoft.com/office/powerpoint/2010/main" val="28001132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E5F3F94-1C21-4C22-95A1-7187637A65DF}" type="slidenum">
              <a:rPr lang="en-US"/>
              <a:pPr>
                <a:defRPr/>
              </a:pPr>
              <a:t>‹#›</a:t>
            </a:fld>
            <a:endParaRPr lang="en-US" dirty="0"/>
          </a:p>
        </p:txBody>
      </p:sp>
    </p:spTree>
    <p:extLst>
      <p:ext uri="{BB962C8B-B14F-4D97-AF65-F5344CB8AC3E}">
        <p14:creationId xmlns:p14="http://schemas.microsoft.com/office/powerpoint/2010/main" val="8066012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9E8E38-6074-42A9-B25A-861DC3E81EC0}" type="slidenum">
              <a:rPr lang="en-US"/>
              <a:pPr>
                <a:defRPr/>
              </a:pPr>
              <a:t>‹#›</a:t>
            </a:fld>
            <a:endParaRPr lang="en-US" dirty="0"/>
          </a:p>
        </p:txBody>
      </p:sp>
    </p:spTree>
    <p:extLst>
      <p:ext uri="{BB962C8B-B14F-4D97-AF65-F5344CB8AC3E}">
        <p14:creationId xmlns:p14="http://schemas.microsoft.com/office/powerpoint/2010/main" val="23109568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8525A0-3A92-40A5-A580-597E2FA85D35}" type="slidenum">
              <a:rPr lang="en-US"/>
              <a:pPr>
                <a:defRPr/>
              </a:pPr>
              <a:t>‹#›</a:t>
            </a:fld>
            <a:endParaRPr lang="en-US" dirty="0"/>
          </a:p>
        </p:txBody>
      </p:sp>
    </p:spTree>
    <p:extLst>
      <p:ext uri="{BB962C8B-B14F-4D97-AF65-F5344CB8AC3E}">
        <p14:creationId xmlns:p14="http://schemas.microsoft.com/office/powerpoint/2010/main" val="18851563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6FE49F0-2C15-43E4-8A02-E6036ACA70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Lst>
  <p:transition spd="med">
    <p:fade/>
  </p:transition>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46.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48.emf"/><Relationship Id="rId4" Type="http://schemas.openxmlformats.org/officeDocument/2006/relationships/oleObject" Target="../embeddings/Microsoft_Excel_97-2003_Worksheet2.xls"/></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gif"/><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81200" y="1981200"/>
            <a:ext cx="6705600" cy="3697288"/>
          </a:xfrm>
        </p:spPr>
        <p:txBody>
          <a:bodyPr rtlCol="0">
            <a:normAutofit fontScale="90000"/>
          </a:bodyPr>
          <a:lstStyle/>
          <a:p>
            <a:pPr fontAlgn="auto">
              <a:spcAft>
                <a:spcPts val="0"/>
              </a:spcAft>
              <a:defRPr/>
            </a:pPr>
            <a:r>
              <a:rPr lang="en-US" sz="4000" b="1" dirty="0" smtClean="0">
                <a:solidFill>
                  <a:schemeClr val="accent3">
                    <a:lumMod val="50000"/>
                  </a:schemeClr>
                </a:solidFill>
                <a:latin typeface="Arial" charset="0"/>
              </a:rPr>
              <a:t>7X24 Meeting</a:t>
            </a:r>
            <a:br>
              <a:rPr lang="en-US" sz="4000" b="1" dirty="0" smtClean="0">
                <a:solidFill>
                  <a:schemeClr val="accent3">
                    <a:lumMod val="50000"/>
                  </a:schemeClr>
                </a:solidFill>
                <a:latin typeface="Arial" charset="0"/>
              </a:rPr>
            </a:br>
            <a:r>
              <a:rPr lang="en-US" sz="4000" b="1" dirty="0" smtClean="0">
                <a:solidFill>
                  <a:schemeClr val="accent3">
                    <a:lumMod val="50000"/>
                  </a:schemeClr>
                </a:solidFill>
                <a:latin typeface="Arial" charset="0"/>
              </a:rPr>
              <a:t>Atlanta Chapter</a:t>
            </a:r>
            <a:br>
              <a:rPr lang="en-US" sz="4000" b="1" dirty="0" smtClean="0">
                <a:solidFill>
                  <a:schemeClr val="accent3">
                    <a:lumMod val="50000"/>
                  </a:schemeClr>
                </a:solidFill>
                <a:latin typeface="Arial" charset="0"/>
              </a:rPr>
            </a:br>
            <a:r>
              <a:rPr lang="en-US" sz="4000" b="1" dirty="0" smtClean="0">
                <a:solidFill>
                  <a:schemeClr val="accent3">
                    <a:lumMod val="50000"/>
                  </a:schemeClr>
                </a:solidFill>
                <a:latin typeface="Arial" charset="0"/>
              </a:rPr>
              <a:t>October 2, 2014</a:t>
            </a:r>
            <a:br>
              <a:rPr lang="en-US" sz="4000" b="1" dirty="0" smtClean="0">
                <a:solidFill>
                  <a:schemeClr val="accent3">
                    <a:lumMod val="50000"/>
                  </a:schemeClr>
                </a:solidFill>
                <a:latin typeface="Arial" charset="0"/>
              </a:rPr>
            </a:br>
            <a:r>
              <a:rPr lang="en-US" sz="4000" b="1" dirty="0">
                <a:solidFill>
                  <a:schemeClr val="accent3">
                    <a:lumMod val="50000"/>
                  </a:schemeClr>
                </a:solidFill>
                <a:latin typeface="Arial" charset="0"/>
              </a:rPr>
              <a:t/>
            </a:r>
            <a:br>
              <a:rPr lang="en-US" sz="4000" b="1" dirty="0">
                <a:solidFill>
                  <a:schemeClr val="accent3">
                    <a:lumMod val="50000"/>
                  </a:schemeClr>
                </a:solidFill>
                <a:latin typeface="Arial" charset="0"/>
              </a:rPr>
            </a:br>
            <a:r>
              <a:rPr lang="en-US" sz="2700" b="1" dirty="0" smtClean="0">
                <a:solidFill>
                  <a:schemeClr val="accent3">
                    <a:lumMod val="50000"/>
                  </a:schemeClr>
                </a:solidFill>
                <a:latin typeface="Arial" charset="0"/>
              </a:rPr>
              <a:t>Karen Hays</a:t>
            </a:r>
            <a:br>
              <a:rPr lang="en-US" sz="2700" b="1" dirty="0" smtClean="0">
                <a:solidFill>
                  <a:schemeClr val="accent3">
                    <a:lumMod val="50000"/>
                  </a:schemeClr>
                </a:solidFill>
                <a:latin typeface="Arial" charset="0"/>
              </a:rPr>
            </a:br>
            <a:r>
              <a:rPr lang="en-US" sz="2700" b="1" dirty="0" smtClean="0">
                <a:solidFill>
                  <a:schemeClr val="accent3">
                    <a:lumMod val="50000"/>
                  </a:schemeClr>
                </a:solidFill>
                <a:latin typeface="Arial" charset="0"/>
              </a:rPr>
              <a:t>Policy Manager, Air Protection Branch</a:t>
            </a:r>
            <a:br>
              <a:rPr lang="en-US" sz="2700" b="1" dirty="0" smtClean="0">
                <a:solidFill>
                  <a:schemeClr val="accent3">
                    <a:lumMod val="50000"/>
                  </a:schemeClr>
                </a:solidFill>
                <a:latin typeface="Arial" charset="0"/>
              </a:rPr>
            </a:br>
            <a:r>
              <a:rPr lang="en-US" sz="2700" b="1" dirty="0" smtClean="0">
                <a:solidFill>
                  <a:schemeClr val="accent3">
                    <a:lumMod val="50000"/>
                  </a:schemeClr>
                </a:solidFill>
                <a:latin typeface="Arial" charset="0"/>
              </a:rPr>
              <a:t>Georgia Environmental Protection Division</a:t>
            </a:r>
            <a:endParaRPr lang="en-US" sz="2700" dirty="0" smtClean="0">
              <a:solidFill>
                <a:schemeClr val="accent3">
                  <a:lumMod val="50000"/>
                </a:schemeClr>
              </a:solidFill>
            </a:endParaRPr>
          </a:p>
        </p:txBody>
      </p:sp>
      <p:pic>
        <p:nvPicPr>
          <p:cNvPr id="4099" name="Picture 2" descr="Edge-of-a-Wheat-Field-with-Poppies-and-a-Lark-by-Vincent-Van-Gogh-OSA4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2"/>
          <a:stretch>
            <a:fillRect/>
          </a:stretch>
        </p:blipFill>
        <p:spPr>
          <a:xfrm>
            <a:off x="0" y="0"/>
            <a:ext cx="9144000" cy="685800"/>
          </a:xfrm>
          <a:prstGeom prst="rect">
            <a:avLst/>
          </a:prstGeom>
        </p:spPr>
      </p:pic>
      <p:sp>
        <p:nvSpPr>
          <p:cNvPr id="3" name="TextBox 2"/>
          <p:cNvSpPr txBox="1"/>
          <p:nvPr/>
        </p:nvSpPr>
        <p:spPr>
          <a:xfrm>
            <a:off x="214927" y="717614"/>
            <a:ext cx="8559421" cy="646331"/>
          </a:xfrm>
          <a:prstGeom prst="rect">
            <a:avLst/>
          </a:prstGeom>
          <a:noFill/>
        </p:spPr>
        <p:txBody>
          <a:bodyPr wrap="square" rtlCol="0">
            <a:spAutoFit/>
          </a:bodyPr>
          <a:lstStyle/>
          <a:p>
            <a:pPr algn="ctr"/>
            <a:r>
              <a:rPr lang="en-US" sz="3600" b="1" dirty="0" smtClean="0">
                <a:solidFill>
                  <a:srgbClr val="7A7A7A">
                    <a:lumMod val="50000"/>
                  </a:srgbClr>
                </a:solidFill>
                <a:latin typeface="Calibri"/>
                <a:ea typeface="+mj-ea"/>
                <a:cs typeface="+mj-cs"/>
              </a:rPr>
              <a:t>State Climate Office</a:t>
            </a:r>
            <a:endParaRPr lang="en-US" sz="3600" b="1" dirty="0">
              <a:solidFill>
                <a:srgbClr val="7A7A7A">
                  <a:lumMod val="50000"/>
                </a:srgbClr>
              </a:solidFill>
              <a:latin typeface="Calibri"/>
              <a:ea typeface="+mj-ea"/>
              <a:cs typeface="+mj-cs"/>
            </a:endParaRPr>
          </a:p>
        </p:txBody>
      </p:sp>
      <p:sp>
        <p:nvSpPr>
          <p:cNvPr id="4" name="TextBox 3"/>
          <p:cNvSpPr txBox="1"/>
          <p:nvPr/>
        </p:nvSpPr>
        <p:spPr>
          <a:xfrm>
            <a:off x="2265844" y="1565767"/>
            <a:ext cx="4038600" cy="255454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0066"/>
                </a:solidFill>
                <a:latin typeface="Calibri"/>
                <a:cs typeface="Times New Roman" pitchFamily="18" charset="0"/>
              </a:rPr>
              <a:t>Collect</a:t>
            </a:r>
            <a:r>
              <a:rPr lang="en-US" sz="2000" b="1" dirty="0">
                <a:solidFill>
                  <a:srgbClr val="000066"/>
                </a:solidFill>
                <a:latin typeface="Calibri"/>
                <a:cs typeface="Times New Roman" pitchFamily="18" charset="0"/>
              </a:rPr>
              <a:t>, </a:t>
            </a:r>
            <a:r>
              <a:rPr lang="en-US" sz="2000" b="1" dirty="0" smtClean="0">
                <a:solidFill>
                  <a:srgbClr val="000066"/>
                </a:solidFill>
                <a:latin typeface="Calibri"/>
                <a:cs typeface="Times New Roman" pitchFamily="18" charset="0"/>
              </a:rPr>
              <a:t>disseminate</a:t>
            </a:r>
            <a:r>
              <a:rPr lang="en-US" sz="2000" b="1" dirty="0">
                <a:solidFill>
                  <a:srgbClr val="000066"/>
                </a:solidFill>
                <a:latin typeface="Calibri"/>
                <a:cs typeface="Times New Roman" pitchFamily="18" charset="0"/>
              </a:rPr>
              <a:t>, and i</a:t>
            </a:r>
            <a:r>
              <a:rPr lang="en-US" sz="2000" b="1" dirty="0" smtClean="0">
                <a:solidFill>
                  <a:srgbClr val="000066"/>
                </a:solidFill>
                <a:latin typeface="Calibri"/>
                <a:cs typeface="Times New Roman" pitchFamily="18" charset="0"/>
              </a:rPr>
              <a:t>nterpret </a:t>
            </a:r>
            <a:r>
              <a:rPr lang="en-US" sz="2000" b="1" dirty="0">
                <a:solidFill>
                  <a:srgbClr val="000066"/>
                </a:solidFill>
                <a:latin typeface="Calibri"/>
                <a:cs typeface="Times New Roman" pitchFamily="18" charset="0"/>
              </a:rPr>
              <a:t>climate data for the State of </a:t>
            </a:r>
            <a:r>
              <a:rPr lang="en-US" sz="2000" b="1" dirty="0" smtClean="0">
                <a:solidFill>
                  <a:srgbClr val="000066"/>
                </a:solidFill>
                <a:latin typeface="Calibri"/>
                <a:cs typeface="Times New Roman" pitchFamily="18" charset="0"/>
              </a:rPr>
              <a:t>Georgia</a:t>
            </a:r>
          </a:p>
          <a:p>
            <a:endParaRPr lang="en-US" sz="2000" b="1" dirty="0" smtClean="0">
              <a:solidFill>
                <a:srgbClr val="000066"/>
              </a:solidFill>
              <a:latin typeface="Calibri"/>
              <a:cs typeface="Times New Roman" pitchFamily="18" charset="0"/>
            </a:endParaRPr>
          </a:p>
          <a:p>
            <a:pPr marL="342900" indent="-342900">
              <a:buFont typeface="Arial" panose="020B0604020202020204" pitchFamily="34" charset="0"/>
              <a:buChar char="•"/>
            </a:pPr>
            <a:r>
              <a:rPr lang="en-US" sz="2000" b="1" dirty="0">
                <a:solidFill>
                  <a:srgbClr val="000066"/>
                </a:solidFill>
                <a:latin typeface="Calibri"/>
                <a:cs typeface="Times New Roman" pitchFamily="18" charset="0"/>
              </a:rPr>
              <a:t>I</a:t>
            </a:r>
            <a:r>
              <a:rPr lang="en-US" sz="2000" b="1" dirty="0" smtClean="0">
                <a:solidFill>
                  <a:srgbClr val="000066"/>
                </a:solidFill>
                <a:latin typeface="Calibri"/>
                <a:cs typeface="Times New Roman" pitchFamily="18" charset="0"/>
              </a:rPr>
              <a:t>ssuing </a:t>
            </a:r>
            <a:r>
              <a:rPr lang="en-US" sz="2000" b="1" dirty="0">
                <a:solidFill>
                  <a:srgbClr val="000066"/>
                </a:solidFill>
                <a:latin typeface="Calibri"/>
                <a:cs typeface="Times New Roman" pitchFamily="18" charset="0"/>
              </a:rPr>
              <a:t>daily air quality forecasts for Georgia’s major cities</a:t>
            </a:r>
          </a:p>
          <a:p>
            <a:pPr marL="342900" indent="-342900">
              <a:buFont typeface="Arial" panose="020B0604020202020204" pitchFamily="34" charset="0"/>
              <a:buChar char="•"/>
            </a:pPr>
            <a:endParaRPr lang="en-US" sz="2000" b="1" dirty="0" smtClean="0">
              <a:solidFill>
                <a:srgbClr val="000066"/>
              </a:solidFill>
              <a:latin typeface="Calibri"/>
              <a:cs typeface="Times New Roman" pitchFamily="18" charset="0"/>
            </a:endParaRPr>
          </a:p>
          <a:p>
            <a:endParaRPr lang="en-US" sz="2000" b="1" dirty="0">
              <a:solidFill>
                <a:srgbClr val="000066"/>
              </a:solidFill>
              <a:latin typeface="Calibri"/>
              <a:cs typeface="Times New Roman" pitchFamily="18" charset="0"/>
            </a:endParaRPr>
          </a:p>
        </p:txBody>
      </p:sp>
      <p:pic>
        <p:nvPicPr>
          <p:cNvPr id="1026" name="Picture 2" descr="https://scontent-a-iad.xx.fbcdn.net/hphotos-frc3/t1.0-9/1530523_718467164851633_202140020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79" y="1223410"/>
            <a:ext cx="2057401" cy="2578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This hemispheric view shows polar air spilling into the central and eastern st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031" y="3962398"/>
            <a:ext cx="2438965" cy="2667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Curious how many 90 degree + days there were in August? So were we! Here's what we f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329898"/>
            <a:ext cx="1928027" cy="24112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 Good morning from the arctic tundra of Georgia. Here are our 8am temperatu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011" y="3964021"/>
            <a:ext cx="2232589" cy="26653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638300" y="0"/>
            <a:ext cx="5867400" cy="707886"/>
          </a:xfrm>
          <a:prstGeom prst="rect">
            <a:avLst/>
          </a:prstGeom>
          <a:noFill/>
        </p:spPr>
        <p:txBody>
          <a:bodyPr wrap="square" rtlCol="0">
            <a:spAutoFit/>
          </a:bodyPr>
          <a:lstStyle/>
          <a:p>
            <a:pPr algn="ctr"/>
            <a:r>
              <a:rPr lang="en-US" sz="4000" b="1" dirty="0" smtClean="0">
                <a:solidFill>
                  <a:srgbClr val="FFFFFF"/>
                </a:solidFill>
                <a:latin typeface="Calibri"/>
              </a:rPr>
              <a:t>Monitor Climate Change</a:t>
            </a:r>
            <a:endParaRPr lang="en-US" sz="4000" b="1" dirty="0">
              <a:solidFill>
                <a:srgbClr val="FFFFFF"/>
              </a:solidFill>
              <a:latin typeface="Calibri"/>
            </a:endParaRPr>
          </a:p>
        </p:txBody>
      </p:sp>
      <p:sp>
        <p:nvSpPr>
          <p:cNvPr id="5" name="Slide Number Placeholder 4"/>
          <p:cNvSpPr>
            <a:spLocks noGrp="1"/>
          </p:cNvSpPr>
          <p:nvPr>
            <p:ph type="sldNum" sz="quarter" idx="12"/>
          </p:nvPr>
        </p:nvSpPr>
        <p:spPr/>
        <p:txBody>
          <a:bodyPr/>
          <a:lstStyle/>
          <a:p>
            <a:pPr>
              <a:defRPr/>
            </a:pPr>
            <a:fld id="{EE5F3F94-1C21-4C22-95A1-7187637A65DF}" type="slidenum">
              <a:rPr lang="en-US" smtClean="0"/>
              <a:pPr>
                <a:defRPr/>
              </a:pPr>
              <a:t>10</a:t>
            </a:fld>
            <a:endParaRPr lang="en-US" dirty="0"/>
          </a:p>
        </p:txBody>
      </p:sp>
    </p:spTree>
    <p:extLst>
      <p:ext uri="{BB962C8B-B14F-4D97-AF65-F5344CB8AC3E}">
        <p14:creationId xmlns:p14="http://schemas.microsoft.com/office/powerpoint/2010/main" val="180273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k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533400" y="204788"/>
            <a:ext cx="8229600" cy="504825"/>
          </a:xfrm>
        </p:spPr>
        <p:txBody>
          <a:bodyPr rtlCol="0">
            <a:noAutofit/>
          </a:bodyPr>
          <a:lstStyle/>
          <a:p>
            <a:pPr fontAlgn="auto">
              <a:spcAft>
                <a:spcPts val="0"/>
              </a:spcAft>
              <a:defRPr/>
            </a:pPr>
            <a:r>
              <a:rPr lang="en-US" sz="3600" b="1" dirty="0" smtClean="0">
                <a:solidFill>
                  <a:schemeClr val="bg1"/>
                </a:solidFill>
              </a:rPr>
              <a:t>National Ambient Air Quality Standards</a:t>
            </a:r>
          </a:p>
        </p:txBody>
      </p:sp>
      <p:sp>
        <p:nvSpPr>
          <p:cNvPr id="3" name="Rectangle 2"/>
          <p:cNvSpPr/>
          <p:nvPr/>
        </p:nvSpPr>
        <p:spPr>
          <a:xfrm>
            <a:off x="381000" y="1371600"/>
            <a:ext cx="8001000" cy="5324535"/>
          </a:xfrm>
          <a:prstGeom prst="rect">
            <a:avLst/>
          </a:prstGeom>
        </p:spPr>
        <p:txBody>
          <a:bodyPr wrap="square">
            <a:spAutoFit/>
          </a:bodyPr>
          <a:lstStyle/>
          <a:p>
            <a:pPr marL="342900" indent="-342900">
              <a:buFont typeface="Arial" panose="020B0604020202020204" pitchFamily="34" charset="0"/>
              <a:buChar char="•"/>
            </a:pPr>
            <a:r>
              <a:rPr lang="en-US" dirty="0">
                <a:latin typeface="+mn-lt"/>
              </a:rPr>
              <a:t>The Clean Air Act requires EPA to set National Ambient Air Quality Standards </a:t>
            </a:r>
            <a:r>
              <a:rPr lang="en-US" dirty="0" smtClean="0">
                <a:latin typeface="+mn-lt"/>
              </a:rPr>
              <a:t>(NAAQS) for </a:t>
            </a:r>
            <a:r>
              <a:rPr lang="en-US" dirty="0">
                <a:latin typeface="+mn-lt"/>
              </a:rPr>
              <a:t>pollutants considered harmful to public health and the </a:t>
            </a:r>
            <a:r>
              <a:rPr lang="en-US" dirty="0" smtClean="0">
                <a:latin typeface="+mn-lt"/>
              </a:rPr>
              <a:t>environment</a:t>
            </a:r>
          </a:p>
          <a:p>
            <a:pPr marL="342900" indent="-342900">
              <a:buFont typeface="Arial" panose="020B0604020202020204" pitchFamily="34" charset="0"/>
              <a:buChar char="•"/>
            </a:pPr>
            <a:r>
              <a:rPr lang="en-US" dirty="0" smtClean="0">
                <a:latin typeface="+mn-lt"/>
              </a:rPr>
              <a:t>EPA </a:t>
            </a:r>
            <a:r>
              <a:rPr lang="en-US" dirty="0" smtClean="0">
                <a:latin typeface="+mn-lt"/>
              </a:rPr>
              <a:t>set </a:t>
            </a:r>
            <a:r>
              <a:rPr lang="en-US" dirty="0" smtClean="0">
                <a:latin typeface="+mn-lt"/>
              </a:rPr>
              <a:t>NAAQS for six </a:t>
            </a:r>
            <a:r>
              <a:rPr lang="en-US" dirty="0">
                <a:latin typeface="+mn-lt"/>
              </a:rPr>
              <a:t>"criteria" </a:t>
            </a:r>
            <a:r>
              <a:rPr lang="en-US" dirty="0" smtClean="0">
                <a:latin typeface="+mn-lt"/>
              </a:rPr>
              <a:t>pollutants:</a:t>
            </a:r>
            <a:endParaRPr lang="en-US" dirty="0" smtClean="0">
              <a:latin typeface="+mn-lt"/>
            </a:endParaRPr>
          </a:p>
          <a:p>
            <a:pPr marL="800100" lvl="1" indent="-342900">
              <a:buFont typeface="Arial" panose="020B0604020202020204" pitchFamily="34" charset="0"/>
              <a:buChar char="•"/>
            </a:pPr>
            <a:r>
              <a:rPr lang="en-US" sz="2000" dirty="0" smtClean="0">
                <a:latin typeface="+mn-lt"/>
              </a:rPr>
              <a:t>Carbon Monoxide</a:t>
            </a:r>
          </a:p>
          <a:p>
            <a:pPr marL="800100" lvl="1" indent="-342900">
              <a:buFont typeface="Arial" panose="020B0604020202020204" pitchFamily="34" charset="0"/>
              <a:buChar char="•"/>
            </a:pPr>
            <a:r>
              <a:rPr lang="en-US" sz="2000" dirty="0" smtClean="0">
                <a:latin typeface="+mn-lt"/>
              </a:rPr>
              <a:t>Ozone</a:t>
            </a:r>
          </a:p>
          <a:p>
            <a:pPr marL="800100" lvl="1" indent="-342900">
              <a:buFont typeface="Arial" panose="020B0604020202020204" pitchFamily="34" charset="0"/>
              <a:buChar char="•"/>
            </a:pPr>
            <a:r>
              <a:rPr lang="en-US" sz="2000" dirty="0" smtClean="0">
                <a:latin typeface="+mn-lt"/>
              </a:rPr>
              <a:t>Nitrogen Oxides (NOx)</a:t>
            </a:r>
          </a:p>
          <a:p>
            <a:pPr marL="800100" lvl="1" indent="-342900">
              <a:buFont typeface="Arial" panose="020B0604020202020204" pitchFamily="34" charset="0"/>
              <a:buChar char="•"/>
            </a:pPr>
            <a:r>
              <a:rPr lang="en-US" sz="2000" dirty="0" smtClean="0">
                <a:latin typeface="+mn-lt"/>
              </a:rPr>
              <a:t>Sulfur Dioxide (SO2)</a:t>
            </a:r>
          </a:p>
          <a:p>
            <a:pPr marL="800100" lvl="1" indent="-342900">
              <a:buFont typeface="Arial" panose="020B0604020202020204" pitchFamily="34" charset="0"/>
              <a:buChar char="•"/>
            </a:pPr>
            <a:r>
              <a:rPr lang="en-US" sz="2000" dirty="0" smtClean="0">
                <a:latin typeface="+mn-lt"/>
              </a:rPr>
              <a:t>Particulate Matter (PM)</a:t>
            </a:r>
          </a:p>
          <a:p>
            <a:pPr marL="800100" lvl="1" indent="-342900">
              <a:buFont typeface="Arial" panose="020B0604020202020204" pitchFamily="34" charset="0"/>
              <a:buChar char="•"/>
            </a:pPr>
            <a:r>
              <a:rPr lang="en-US" sz="2000" dirty="0" smtClean="0">
                <a:latin typeface="+mn-lt"/>
              </a:rPr>
              <a:t>Lead</a:t>
            </a:r>
          </a:p>
          <a:p>
            <a:pPr marL="342900" indent="-342900">
              <a:buFont typeface="Arial" panose="020B0604020202020204" pitchFamily="34" charset="0"/>
              <a:buChar char="•"/>
            </a:pPr>
            <a:r>
              <a:rPr lang="en-US" dirty="0" smtClean="0">
                <a:latin typeface="+mn-lt"/>
              </a:rPr>
              <a:t>EPA is required to </a:t>
            </a:r>
            <a:r>
              <a:rPr lang="en-US" u="sng" dirty="0" smtClean="0">
                <a:latin typeface="+mn-lt"/>
              </a:rPr>
              <a:t>review</a:t>
            </a:r>
            <a:r>
              <a:rPr lang="en-US" dirty="0" smtClean="0">
                <a:latin typeface="+mn-lt"/>
              </a:rPr>
              <a:t> each NAAQS every five years, and </a:t>
            </a:r>
            <a:r>
              <a:rPr lang="en-US" u="sng" dirty="0" smtClean="0">
                <a:latin typeface="+mn-lt"/>
              </a:rPr>
              <a:t>revise</a:t>
            </a:r>
            <a:r>
              <a:rPr lang="en-US" dirty="0" smtClean="0">
                <a:latin typeface="+mn-lt"/>
              </a:rPr>
              <a:t> them </a:t>
            </a:r>
            <a:r>
              <a:rPr lang="en-US" u="sng" dirty="0" smtClean="0">
                <a:latin typeface="+mn-lt"/>
              </a:rPr>
              <a:t>if necessary </a:t>
            </a:r>
          </a:p>
          <a:p>
            <a:pPr marL="342900" indent="-342900">
              <a:buFont typeface="Arial" panose="020B0604020202020204" pitchFamily="34" charset="0"/>
              <a:buChar char="•"/>
            </a:pPr>
            <a:r>
              <a:rPr lang="en-US" dirty="0" smtClean="0">
                <a:latin typeface="+mn-lt"/>
              </a:rPr>
              <a:t>States are required to develop plans to improve air quality in “nonattainment” areas, areas not meeting </a:t>
            </a:r>
            <a:r>
              <a:rPr lang="en-US" dirty="0" smtClean="0">
                <a:latin typeface="+mn-lt"/>
              </a:rPr>
              <a:t>NAAQS</a:t>
            </a:r>
            <a:endParaRPr lang="en-US" dirty="0">
              <a:latin typeface="+mn-lt"/>
            </a:endParaRPr>
          </a:p>
          <a:p>
            <a:r>
              <a:rPr lang="en-US" dirty="0"/>
              <a:t>	</a:t>
            </a:r>
          </a:p>
        </p:txBody>
      </p:sp>
      <p:sp>
        <p:nvSpPr>
          <p:cNvPr id="2" name="Slide Number Placeholder 1"/>
          <p:cNvSpPr>
            <a:spLocks noGrp="1"/>
          </p:cNvSpPr>
          <p:nvPr>
            <p:ph type="sldNum" sz="quarter" idx="12"/>
          </p:nvPr>
        </p:nvSpPr>
        <p:spPr/>
        <p:txBody>
          <a:bodyPr/>
          <a:lstStyle/>
          <a:p>
            <a:pPr>
              <a:defRPr/>
            </a:pPr>
            <a:fld id="{03F4307F-54BD-4909-AA46-CCFC8A48C261}" type="slidenum">
              <a:rPr lang="en-US" smtClean="0"/>
              <a:pPr>
                <a:defRPr/>
              </a:pPr>
              <a:t>11</a:t>
            </a:fld>
            <a:endParaRPr lang="en-US" dirty="0"/>
          </a:p>
        </p:txBody>
      </p:sp>
    </p:spTree>
    <p:extLst>
      <p:ext uri="{BB962C8B-B14F-4D97-AF65-F5344CB8AC3E}">
        <p14:creationId xmlns:p14="http://schemas.microsoft.com/office/powerpoint/2010/main" val="383729284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1909006347"/>
              </p:ext>
            </p:extLst>
          </p:nvPr>
        </p:nvGraphicFramePr>
        <p:xfrm>
          <a:off x="323850" y="1127125"/>
          <a:ext cx="8610600" cy="4794250"/>
        </p:xfrm>
        <a:graphic>
          <a:graphicData uri="http://schemas.openxmlformats.org/presentationml/2006/ole">
            <mc:AlternateContent xmlns:mc="http://schemas.openxmlformats.org/markup-compatibility/2006">
              <mc:Choice xmlns:v="urn:schemas-microsoft-com:vml" Requires="v">
                <p:oleObj spid="_x0000_s25636" name="Worksheet" r:id="rId4" imgW="4933984" imgH="2724253" progId="Excel.Sheet.8">
                  <p:embed/>
                </p:oleObj>
              </mc:Choice>
              <mc:Fallback>
                <p:oleObj name="Worksheet" r:id="rId4" imgW="4933984" imgH="2724253" progId="Excel.Sheet.8">
                  <p:embed/>
                  <p:pic>
                    <p:nvPicPr>
                      <p:cNvPr id="0" name=""/>
                      <p:cNvPicPr>
                        <a:picLocks noChangeAspect="1" noChangeArrowheads="1"/>
                      </p:cNvPicPr>
                      <p:nvPr/>
                    </p:nvPicPr>
                    <p:blipFill>
                      <a:blip r:embed="rId5"/>
                      <a:srcRect/>
                      <a:stretch>
                        <a:fillRect/>
                      </a:stretch>
                    </p:blipFill>
                    <p:spPr bwMode="auto">
                      <a:xfrm>
                        <a:off x="323850" y="1127125"/>
                        <a:ext cx="8610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4" name="Picture 4" descr="sk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533400" y="204788"/>
            <a:ext cx="8229600" cy="504825"/>
          </a:xfrm>
        </p:spPr>
        <p:txBody>
          <a:bodyPr rtlCol="0">
            <a:noAutofit/>
          </a:bodyPr>
          <a:lstStyle/>
          <a:p>
            <a:pPr fontAlgn="auto">
              <a:spcAft>
                <a:spcPts val="0"/>
              </a:spcAft>
              <a:defRPr/>
            </a:pPr>
            <a:r>
              <a:rPr lang="en-US" sz="3600" b="1" dirty="0" smtClean="0">
                <a:solidFill>
                  <a:schemeClr val="bg1"/>
                </a:solidFill>
              </a:rPr>
              <a:t>Current National Ambient Air Quality Standards</a:t>
            </a:r>
          </a:p>
        </p:txBody>
      </p:sp>
      <p:sp>
        <p:nvSpPr>
          <p:cNvPr id="2" name="Slide Number Placeholder 1"/>
          <p:cNvSpPr>
            <a:spLocks noGrp="1"/>
          </p:cNvSpPr>
          <p:nvPr>
            <p:ph type="sldNum" sz="quarter" idx="12"/>
          </p:nvPr>
        </p:nvSpPr>
        <p:spPr/>
        <p:txBody>
          <a:bodyPr/>
          <a:lstStyle/>
          <a:p>
            <a:pPr>
              <a:defRPr/>
            </a:pPr>
            <a:fld id="{03F4307F-54BD-4909-AA46-CCFC8A48C261}" type="slidenum">
              <a:rPr lang="en-US" smtClean="0"/>
              <a:pPr>
                <a:defRPr/>
              </a:pPr>
              <a:t>12</a:t>
            </a:fld>
            <a:endParaRPr lang="en-US" dirty="0"/>
          </a:p>
        </p:txBody>
      </p:sp>
    </p:spTree>
    <p:extLst>
      <p:ext uri="{BB962C8B-B14F-4D97-AF65-F5344CB8AC3E}">
        <p14:creationId xmlns:p14="http://schemas.microsoft.com/office/powerpoint/2010/main" val="106053074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rtlCol="0">
            <a:noAutofit/>
          </a:bodyPr>
          <a:lstStyle/>
          <a:p>
            <a:pPr fontAlgn="auto">
              <a:spcAft>
                <a:spcPts val="0"/>
              </a:spcAft>
              <a:defRPr/>
            </a:pPr>
            <a:r>
              <a:rPr lang="en-US" sz="3600" b="1" dirty="0" smtClean="0">
                <a:solidFill>
                  <a:schemeClr val="bg1"/>
                </a:solidFill>
              </a:rPr>
              <a:t>NAAQS – Update</a:t>
            </a:r>
          </a:p>
        </p:txBody>
      </p:sp>
      <p:pic>
        <p:nvPicPr>
          <p:cNvPr id="5124" name="Picture 4" descr="sk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sz="2800" dirty="0"/>
              <a:t>NOX Emissions from Stationary Gas Turbines and Stationary Engines used to Generate </a:t>
            </a:r>
            <a:r>
              <a:rPr lang="en-US" sz="2800" dirty="0" smtClean="0"/>
              <a:t>Electricity</a:t>
            </a:r>
          </a:p>
          <a:p>
            <a:pPr lvl="1"/>
            <a:r>
              <a:rPr lang="en-US" sz="2400" dirty="0" smtClean="0"/>
              <a:t>Rule </a:t>
            </a:r>
            <a:r>
              <a:rPr lang="en-US" sz="2400" dirty="0"/>
              <a:t>(mmm) was adopted by the DNR Board and submitted to EPA as part of </a:t>
            </a:r>
            <a:r>
              <a:rPr lang="en-US" sz="2400" dirty="0" smtClean="0"/>
              <a:t>a 1999 attainment </a:t>
            </a:r>
            <a:r>
              <a:rPr lang="en-US" sz="2400" dirty="0"/>
              <a:t>plan for the 1-hour ozone </a:t>
            </a:r>
            <a:r>
              <a:rPr lang="en-US" sz="2400" dirty="0" smtClean="0"/>
              <a:t>NAAQS (1979 standard)</a:t>
            </a:r>
          </a:p>
          <a:p>
            <a:pPr lvl="1"/>
            <a:r>
              <a:rPr lang="en-US" sz="2400" dirty="0"/>
              <a:t>Rule (mmm) was </a:t>
            </a:r>
            <a:r>
              <a:rPr lang="en-US" sz="2400" dirty="0" smtClean="0"/>
              <a:t>implemented </a:t>
            </a:r>
            <a:r>
              <a:rPr lang="en-US" sz="2400" dirty="0"/>
              <a:t>to reduce emissions from </a:t>
            </a:r>
            <a:r>
              <a:rPr lang="en-US" sz="2400" dirty="0" smtClean="0"/>
              <a:t>“</a:t>
            </a:r>
            <a:r>
              <a:rPr lang="en-US" sz="2400" dirty="0"/>
              <a:t>peaking engines</a:t>
            </a:r>
            <a:r>
              <a:rPr lang="en-US" sz="2400" dirty="0" smtClean="0"/>
              <a:t>” </a:t>
            </a:r>
          </a:p>
          <a:p>
            <a:pPr marL="0" indent="0">
              <a:buNone/>
            </a:pPr>
            <a:r>
              <a:rPr lang="en-US" sz="2400" dirty="0"/>
              <a:t> </a:t>
            </a:r>
          </a:p>
        </p:txBody>
      </p:sp>
      <p:sp>
        <p:nvSpPr>
          <p:cNvPr id="2" name="Rectangle 1"/>
          <p:cNvSpPr/>
          <p:nvPr/>
        </p:nvSpPr>
        <p:spPr>
          <a:xfrm>
            <a:off x="2286000" y="83403"/>
            <a:ext cx="4572000" cy="954107"/>
          </a:xfrm>
          <a:prstGeom prst="rect">
            <a:avLst/>
          </a:prstGeom>
        </p:spPr>
        <p:txBody>
          <a:bodyPr>
            <a:spAutoFit/>
          </a:bodyPr>
          <a:lstStyle/>
          <a:p>
            <a:pPr algn="ctr"/>
            <a:r>
              <a:rPr lang="en-US" sz="2800" b="1" dirty="0" smtClean="0">
                <a:solidFill>
                  <a:srgbClr val="FFFFFF"/>
                </a:solidFill>
                <a:latin typeface="Calibri"/>
              </a:rPr>
              <a:t>Brief History of Georgia Rule 391-3-1-.02(2)(mmm)</a:t>
            </a:r>
            <a:endParaRPr lang="en-US" sz="2800" dirty="0"/>
          </a:p>
        </p:txBody>
      </p:sp>
      <p:sp>
        <p:nvSpPr>
          <p:cNvPr id="4" name="Slide Number Placeholder 3"/>
          <p:cNvSpPr>
            <a:spLocks noGrp="1"/>
          </p:cNvSpPr>
          <p:nvPr>
            <p:ph type="sldNum" sz="quarter" idx="12"/>
          </p:nvPr>
        </p:nvSpPr>
        <p:spPr/>
        <p:txBody>
          <a:bodyPr/>
          <a:lstStyle/>
          <a:p>
            <a:pPr>
              <a:defRPr/>
            </a:pPr>
            <a:fld id="{B9DB96DE-4E9C-494C-B1BC-458F6EEEFAD7}" type="slidenum">
              <a:rPr lang="en-US" smtClean="0"/>
              <a:pPr>
                <a:defRPr/>
              </a:pPr>
              <a:t>13</a:t>
            </a:fld>
            <a:endParaRPr lang="en-US" dirty="0"/>
          </a:p>
        </p:txBody>
      </p:sp>
    </p:spTree>
    <p:extLst>
      <p:ext uri="{BB962C8B-B14F-4D97-AF65-F5344CB8AC3E}">
        <p14:creationId xmlns:p14="http://schemas.microsoft.com/office/powerpoint/2010/main" val="400157535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gr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457200" y="274638"/>
            <a:ext cx="8229600" cy="792162"/>
          </a:xfrm>
        </p:spPr>
        <p:txBody>
          <a:bodyPr/>
          <a:lstStyle/>
          <a:p>
            <a:r>
              <a:rPr lang="en-US" sz="2800" b="1" dirty="0" smtClean="0">
                <a:solidFill>
                  <a:srgbClr val="FFFFFF"/>
                </a:solidFill>
              </a:rPr>
              <a:t>Georgia </a:t>
            </a:r>
            <a:r>
              <a:rPr lang="en-US" sz="2800" b="1" dirty="0">
                <a:solidFill>
                  <a:srgbClr val="FFFFFF"/>
                </a:solidFill>
              </a:rPr>
              <a:t>Rule 391-3-1-.</a:t>
            </a:r>
            <a:r>
              <a:rPr lang="en-US" sz="2800" b="1" dirty="0" smtClean="0">
                <a:solidFill>
                  <a:srgbClr val="FFFFFF"/>
                </a:solidFill>
              </a:rPr>
              <a:t>02(2)(mmm</a:t>
            </a:r>
            <a:r>
              <a:rPr lang="en-US" sz="2800" b="1" dirty="0">
                <a:solidFill>
                  <a:srgbClr val="FFFFFF"/>
                </a:solidFill>
              </a:rPr>
              <a:t>)</a:t>
            </a:r>
            <a:endParaRPr lang="en-US" sz="2800" dirty="0"/>
          </a:p>
        </p:txBody>
      </p:sp>
      <p:sp>
        <p:nvSpPr>
          <p:cNvPr id="2" name="Content Placeholder 1"/>
          <p:cNvSpPr>
            <a:spLocks noGrp="1"/>
          </p:cNvSpPr>
          <p:nvPr>
            <p:ph idx="1"/>
          </p:nvPr>
        </p:nvSpPr>
        <p:spPr/>
        <p:txBody>
          <a:bodyPr/>
          <a:lstStyle/>
          <a:p>
            <a:r>
              <a:rPr lang="en-US" sz="2800" dirty="0" smtClean="0"/>
              <a:t>Rule (mmm) limits nitrogen oxide (NOx) emissions from any </a:t>
            </a:r>
            <a:r>
              <a:rPr lang="en-US" sz="2800" dirty="0"/>
              <a:t>stationary gas turbine or any stationary engine used to generate electricity whose nameplate </a:t>
            </a:r>
            <a:r>
              <a:rPr lang="en-US" sz="2800" dirty="0" smtClean="0"/>
              <a:t>capacity </a:t>
            </a:r>
            <a:r>
              <a:rPr lang="en-US" sz="2800" dirty="0"/>
              <a:t>is greater than or equal to 100 kilowatts </a:t>
            </a:r>
            <a:r>
              <a:rPr lang="en-US" sz="2800" dirty="0" smtClean="0"/>
              <a:t> and </a:t>
            </a:r>
            <a:r>
              <a:rPr lang="en-US" sz="2800" dirty="0"/>
              <a:t>is less than or equal to 25 </a:t>
            </a:r>
            <a:r>
              <a:rPr lang="en-US" sz="2800" dirty="0" smtClean="0"/>
              <a:t>megawatts</a:t>
            </a:r>
          </a:p>
          <a:p>
            <a:r>
              <a:rPr lang="en-US" sz="2800" dirty="0"/>
              <a:t>Nitrogen oxide emission limits that apply depend on the date the engine was installed or </a:t>
            </a:r>
            <a:r>
              <a:rPr lang="en-US" sz="2800" dirty="0" smtClean="0"/>
              <a:t>modified</a:t>
            </a:r>
            <a:endParaRPr lang="en-US" sz="2800" dirty="0"/>
          </a:p>
          <a:p>
            <a:r>
              <a:rPr lang="en-US" sz="2800" dirty="0"/>
              <a:t> Nitrogen oxide emission limits for Rule (mmm) only apply May 1 through Sept 30 </a:t>
            </a:r>
            <a:r>
              <a:rPr lang="en-US" sz="2800" dirty="0" smtClean="0"/>
              <a:t>in the 45 </a:t>
            </a:r>
            <a:r>
              <a:rPr lang="en-US" sz="2800" dirty="0"/>
              <a:t>counties </a:t>
            </a:r>
            <a:r>
              <a:rPr lang="en-US" sz="2800" dirty="0" smtClean="0"/>
              <a:t>surrounding Atlanta</a:t>
            </a:r>
            <a:endParaRPr lang="en-US" sz="2800" dirty="0"/>
          </a:p>
          <a:p>
            <a:pPr marL="0" indent="0">
              <a:buNone/>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14</a:t>
            </a:fld>
            <a:endParaRPr lang="en-US" dirty="0"/>
          </a:p>
        </p:txBody>
      </p:sp>
    </p:spTree>
    <p:extLst>
      <p:ext uri="{BB962C8B-B14F-4D97-AF65-F5344CB8AC3E}">
        <p14:creationId xmlns:p14="http://schemas.microsoft.com/office/powerpoint/2010/main" val="31963714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274638"/>
            <a:ext cx="8229600" cy="868362"/>
          </a:xfrm>
        </p:spPr>
        <p:txBody>
          <a:bodyPr/>
          <a:lstStyle/>
          <a:p>
            <a:r>
              <a:rPr lang="en-US" sz="3600" b="1" dirty="0" smtClean="0">
                <a:solidFill>
                  <a:schemeClr val="bg1"/>
                </a:solidFill>
                <a:cs typeface="Times New Roman" pitchFamily="18" charset="0"/>
              </a:rPr>
              <a:t>Rule (mmm) </a:t>
            </a:r>
            <a:r>
              <a:rPr lang="en-US" sz="3600" b="1" dirty="0" smtClean="0">
                <a:solidFill>
                  <a:schemeClr val="bg1"/>
                </a:solidFill>
                <a:cs typeface="Times New Roman" pitchFamily="18" charset="0"/>
              </a:rPr>
              <a:t>emission limit exemptions</a:t>
            </a:r>
            <a:endParaRPr lang="en-US" sz="3600" b="1" dirty="0" smtClean="0">
              <a:solidFill>
                <a:schemeClr val="bg1"/>
              </a:solidFill>
              <a:cs typeface="Times New Roman" pitchFamily="18" charset="0"/>
            </a:endParaRPr>
          </a:p>
        </p:txBody>
      </p:sp>
      <p:sp>
        <p:nvSpPr>
          <p:cNvPr id="2" name="Content Placeholder 1"/>
          <p:cNvSpPr>
            <a:spLocks noGrp="1"/>
          </p:cNvSpPr>
          <p:nvPr>
            <p:ph idx="1"/>
          </p:nvPr>
        </p:nvSpPr>
        <p:spPr/>
        <p:txBody>
          <a:bodyPr/>
          <a:lstStyle/>
          <a:p>
            <a:r>
              <a:rPr lang="en-US" sz="2800" b="1" dirty="0" smtClean="0"/>
              <a:t>“</a:t>
            </a:r>
            <a:r>
              <a:rPr lang="en-US" sz="2800" b="1" dirty="0"/>
              <a:t>Emergency standby stationary gas turbines and stationary engines” </a:t>
            </a:r>
            <a:r>
              <a:rPr lang="en-US" sz="2800" dirty="0" smtClean="0"/>
              <a:t>defined as </a:t>
            </a:r>
            <a:r>
              <a:rPr lang="en-US" sz="2800" dirty="0"/>
              <a:t>any stationary gas turbine or stationary engine that operates only when electric power from the local utility is not available and which operates less than 200 hours per </a:t>
            </a:r>
            <a:r>
              <a:rPr lang="en-US" sz="2800" dirty="0" smtClean="0"/>
              <a:t>year</a:t>
            </a:r>
          </a:p>
          <a:p>
            <a:r>
              <a:rPr lang="en-US" sz="2800" dirty="0" smtClean="0"/>
              <a:t>This means that generators </a:t>
            </a:r>
            <a:r>
              <a:rPr lang="en-US" sz="2800" dirty="0"/>
              <a:t>at data centers were required to operate in accordance with the definition of emergency standby </a:t>
            </a:r>
            <a:r>
              <a:rPr lang="en-US" sz="2800" dirty="0" smtClean="0"/>
              <a:t>stationary engines </a:t>
            </a:r>
            <a:r>
              <a:rPr lang="en-US" sz="2800" dirty="0"/>
              <a:t>or install controls</a:t>
            </a:r>
          </a:p>
          <a:p>
            <a:endParaRPr lang="en-US" sz="2800" dirty="0" smtClean="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15</a:t>
            </a:fld>
            <a:endParaRPr lang="en-US" dirty="0"/>
          </a:p>
        </p:txBody>
      </p:sp>
    </p:spTree>
    <p:extLst>
      <p:ext uri="{BB962C8B-B14F-4D97-AF65-F5344CB8AC3E}">
        <p14:creationId xmlns:p14="http://schemas.microsoft.com/office/powerpoint/2010/main" val="321105354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p:txBody>
          <a:bodyPr/>
          <a:lstStyle/>
          <a:p>
            <a:r>
              <a:rPr lang="en-US" sz="3600" b="1" dirty="0" smtClean="0">
                <a:solidFill>
                  <a:schemeClr val="bg1"/>
                </a:solidFill>
              </a:rPr>
              <a:t>Redesignation</a:t>
            </a:r>
            <a:r>
              <a:rPr lang="en-US" sz="3600" b="1" dirty="0">
                <a:solidFill>
                  <a:schemeClr val="bg1"/>
                </a:solidFill>
              </a:rPr>
              <a:t/>
            </a:r>
            <a:br>
              <a:rPr lang="en-US" sz="3600" b="1" dirty="0">
                <a:solidFill>
                  <a:schemeClr val="bg1"/>
                </a:solidFill>
              </a:rPr>
            </a:br>
            <a:r>
              <a:rPr lang="en-US" sz="3600" b="1" dirty="0">
                <a:solidFill>
                  <a:schemeClr val="bg1"/>
                </a:solidFill>
              </a:rPr>
              <a:t>1997 </a:t>
            </a:r>
            <a:r>
              <a:rPr lang="en-US" sz="3600" b="1" dirty="0" smtClean="0">
                <a:solidFill>
                  <a:schemeClr val="bg1"/>
                </a:solidFill>
              </a:rPr>
              <a:t>Ozone NAAQS</a:t>
            </a:r>
          </a:p>
        </p:txBody>
      </p:sp>
      <p:sp>
        <p:nvSpPr>
          <p:cNvPr id="3" name="Content Placeholder 2"/>
          <p:cNvSpPr>
            <a:spLocks noGrp="1"/>
          </p:cNvSpPr>
          <p:nvPr>
            <p:ph idx="1"/>
          </p:nvPr>
        </p:nvSpPr>
        <p:spPr/>
        <p:txBody>
          <a:bodyPr/>
          <a:lstStyle/>
          <a:p>
            <a:r>
              <a:rPr lang="en-US" dirty="0" smtClean="0"/>
              <a:t>The redesignation of the Atlanta Metro Area to attainment for the 1997 ozone NAAQS in December 2013 allowed GA EPD to move forward with some rule changes that were negatively impacted business </a:t>
            </a:r>
          </a:p>
          <a:p>
            <a:pPr lvl="1"/>
            <a:r>
              <a:rPr lang="en-US" dirty="0" smtClean="0"/>
              <a:t>NOTE: Atlanta </a:t>
            </a:r>
            <a:r>
              <a:rPr lang="en-US" dirty="0" smtClean="0"/>
              <a:t>is still nonattainment for the 2008 ozone </a:t>
            </a:r>
            <a:r>
              <a:rPr lang="en-US" dirty="0" smtClean="0"/>
              <a:t>standard </a:t>
            </a:r>
            <a:endParaRPr lang="en-US" dirty="0" smtClean="0"/>
          </a:p>
          <a:p>
            <a:pPr lvl="1"/>
            <a:r>
              <a:rPr lang="en-US" dirty="0" smtClean="0"/>
              <a:t>Georgia Rule (mmm) was having a negative impact on data centers located in around the Atlanta Metropolitan Area</a:t>
            </a:r>
            <a:endParaRPr lang="en-US" dirty="0"/>
          </a:p>
        </p:txBody>
      </p:sp>
      <p:pic>
        <p:nvPicPr>
          <p:cNvPr id="7173" name="Picture 5" descr="whe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33600" y="8363"/>
            <a:ext cx="4572000" cy="1200329"/>
          </a:xfrm>
          <a:prstGeom prst="rect">
            <a:avLst/>
          </a:prstGeom>
        </p:spPr>
        <p:txBody>
          <a:bodyPr>
            <a:spAutoFit/>
          </a:bodyPr>
          <a:lstStyle/>
          <a:p>
            <a:pPr algn="ctr"/>
            <a:r>
              <a:rPr lang="en-US" sz="3600" b="1" dirty="0">
                <a:solidFill>
                  <a:srgbClr val="FFFFFF"/>
                </a:solidFill>
                <a:latin typeface="Calibri"/>
              </a:rPr>
              <a:t>Redesignation</a:t>
            </a:r>
            <a:br>
              <a:rPr lang="en-US" sz="3600" b="1" dirty="0">
                <a:solidFill>
                  <a:srgbClr val="FFFFFF"/>
                </a:solidFill>
                <a:latin typeface="Calibri"/>
              </a:rPr>
            </a:br>
            <a:r>
              <a:rPr lang="en-US" sz="3600" b="1" dirty="0">
                <a:solidFill>
                  <a:srgbClr val="FFFFFF"/>
                </a:solidFill>
                <a:latin typeface="Calibri"/>
              </a:rPr>
              <a:t>1997 Ozone NAAQS</a:t>
            </a:r>
            <a:endParaRPr lang="en-US" dirty="0"/>
          </a:p>
        </p:txBody>
      </p:sp>
      <p:sp>
        <p:nvSpPr>
          <p:cNvPr id="2" name="Slide Number Placeholder 1"/>
          <p:cNvSpPr>
            <a:spLocks noGrp="1"/>
          </p:cNvSpPr>
          <p:nvPr>
            <p:ph type="sldNum" sz="quarter" idx="12"/>
          </p:nvPr>
        </p:nvSpPr>
        <p:spPr/>
        <p:txBody>
          <a:bodyPr/>
          <a:lstStyle/>
          <a:p>
            <a:pPr>
              <a:defRPr/>
            </a:pPr>
            <a:fld id="{B9DB96DE-4E9C-494C-B1BC-458F6EEEFAD7}" type="slidenum">
              <a:rPr lang="en-US" smtClean="0"/>
              <a:pPr>
                <a:defRPr/>
              </a:pPr>
              <a:t>16</a:t>
            </a:fld>
            <a:endParaRPr lang="en-US" dirty="0"/>
          </a:p>
        </p:txBody>
      </p:sp>
    </p:spTree>
    <p:extLst>
      <p:ext uri="{BB962C8B-B14F-4D97-AF65-F5344CB8AC3E}">
        <p14:creationId xmlns:p14="http://schemas.microsoft.com/office/powerpoint/2010/main" val="1767684696"/>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1"/>
          <p:cNvSpPr txBox="1">
            <a:spLocks noChangeArrowheads="1"/>
          </p:cNvSpPr>
          <p:nvPr/>
        </p:nvSpPr>
        <p:spPr bwMode="auto">
          <a:xfrm>
            <a:off x="60325" y="1600200"/>
            <a:ext cx="44354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rgbClr val="0033CC"/>
                </a:solidFill>
                <a:latin typeface="Arial" pitchFamily="34" charset="0"/>
              </a:defRPr>
            </a:lvl1pPr>
            <a:lvl2pPr marL="742950" indent="-285750">
              <a:defRPr sz="3600">
                <a:solidFill>
                  <a:srgbClr val="0033CC"/>
                </a:solidFill>
                <a:latin typeface="Arial" pitchFamily="34" charset="0"/>
              </a:defRPr>
            </a:lvl2pPr>
            <a:lvl3pPr marL="1143000" indent="-228600">
              <a:defRPr sz="3600">
                <a:solidFill>
                  <a:srgbClr val="0033CC"/>
                </a:solidFill>
                <a:latin typeface="Arial" pitchFamily="34" charset="0"/>
              </a:defRPr>
            </a:lvl3pPr>
            <a:lvl4pPr marL="1600200" indent="-228600">
              <a:defRPr sz="3600">
                <a:solidFill>
                  <a:srgbClr val="0033CC"/>
                </a:solidFill>
                <a:latin typeface="Arial" pitchFamily="34" charset="0"/>
              </a:defRPr>
            </a:lvl4pPr>
            <a:lvl5pPr marL="2057400" indent="-228600">
              <a:defRPr sz="3600">
                <a:solidFill>
                  <a:srgbClr val="0033CC"/>
                </a:solidFill>
                <a:latin typeface="Arial" pitchFamily="34" charset="0"/>
              </a:defRPr>
            </a:lvl5pPr>
            <a:lvl6pPr marL="2514600" indent="-228600" algn="ctr" eaLnBrk="0" fontAlgn="base" hangingPunct="0">
              <a:spcBef>
                <a:spcPct val="0"/>
              </a:spcBef>
              <a:spcAft>
                <a:spcPct val="0"/>
              </a:spcAft>
              <a:defRPr sz="3600">
                <a:solidFill>
                  <a:srgbClr val="0033CC"/>
                </a:solidFill>
                <a:latin typeface="Arial" pitchFamily="34" charset="0"/>
              </a:defRPr>
            </a:lvl6pPr>
            <a:lvl7pPr marL="2971800" indent="-228600" algn="ctr" eaLnBrk="0" fontAlgn="base" hangingPunct="0">
              <a:spcBef>
                <a:spcPct val="0"/>
              </a:spcBef>
              <a:spcAft>
                <a:spcPct val="0"/>
              </a:spcAft>
              <a:defRPr sz="3600">
                <a:solidFill>
                  <a:srgbClr val="0033CC"/>
                </a:solidFill>
                <a:latin typeface="Arial" pitchFamily="34" charset="0"/>
              </a:defRPr>
            </a:lvl7pPr>
            <a:lvl8pPr marL="3429000" indent="-228600" algn="ctr" eaLnBrk="0" fontAlgn="base" hangingPunct="0">
              <a:spcBef>
                <a:spcPct val="0"/>
              </a:spcBef>
              <a:spcAft>
                <a:spcPct val="0"/>
              </a:spcAft>
              <a:defRPr sz="3600">
                <a:solidFill>
                  <a:srgbClr val="0033CC"/>
                </a:solidFill>
                <a:latin typeface="Arial" pitchFamily="34" charset="0"/>
              </a:defRPr>
            </a:lvl8pPr>
            <a:lvl9pPr marL="3886200" indent="-228600" algn="ctr" eaLnBrk="0" fontAlgn="base" hangingPunct="0">
              <a:spcBef>
                <a:spcPct val="0"/>
              </a:spcBef>
              <a:spcAft>
                <a:spcPct val="0"/>
              </a:spcAft>
              <a:defRPr sz="3600">
                <a:solidFill>
                  <a:srgbClr val="0033CC"/>
                </a:solidFill>
                <a:latin typeface="Arial" pitchFamily="34" charset="0"/>
              </a:defRPr>
            </a:lvl9pPr>
          </a:lstStyle>
          <a:p>
            <a:pPr marL="0" indent="0">
              <a:defRPr/>
            </a:pPr>
            <a:r>
              <a:rPr lang="en-US" sz="2800" b="1" dirty="0">
                <a:solidFill>
                  <a:schemeClr val="accent3">
                    <a:lumMod val="50000"/>
                  </a:schemeClr>
                </a:solidFill>
                <a:latin typeface="+mn-lt"/>
              </a:rPr>
              <a:t>Redesignation </a:t>
            </a:r>
            <a:r>
              <a:rPr lang="en-US" sz="2800" b="1" dirty="0" smtClean="0">
                <a:solidFill>
                  <a:schemeClr val="accent3">
                    <a:lumMod val="50000"/>
                  </a:schemeClr>
                </a:solidFill>
                <a:latin typeface="+mn-lt"/>
              </a:rPr>
              <a:t>Request</a:t>
            </a:r>
            <a:br>
              <a:rPr lang="en-US" sz="2800" b="1" dirty="0" smtClean="0">
                <a:solidFill>
                  <a:schemeClr val="accent3">
                    <a:lumMod val="50000"/>
                  </a:schemeClr>
                </a:solidFill>
                <a:latin typeface="+mn-lt"/>
              </a:rPr>
            </a:br>
            <a:endParaRPr lang="en-US" sz="2800" b="1" dirty="0" smtClean="0">
              <a:solidFill>
                <a:schemeClr val="accent3">
                  <a:lumMod val="50000"/>
                </a:schemeClr>
              </a:solidFill>
              <a:latin typeface="+mn-lt"/>
            </a:endParaRPr>
          </a:p>
          <a:p>
            <a:pPr marL="285750" indent="-285750">
              <a:buFont typeface="Arial" panose="020B0604020202020204" pitchFamily="34" charset="0"/>
              <a:buChar char="•"/>
              <a:defRPr/>
            </a:pPr>
            <a:r>
              <a:rPr lang="en-US" sz="1800" b="1" dirty="0" smtClean="0">
                <a:solidFill>
                  <a:schemeClr val="accent3">
                    <a:lumMod val="50000"/>
                  </a:schemeClr>
                </a:solidFill>
                <a:latin typeface="+mn-lt"/>
              </a:rPr>
              <a:t>Atlanta </a:t>
            </a:r>
            <a:r>
              <a:rPr lang="en-US" sz="1800" b="1" dirty="0">
                <a:solidFill>
                  <a:schemeClr val="accent3">
                    <a:lumMod val="50000"/>
                  </a:schemeClr>
                </a:solidFill>
                <a:latin typeface="+mn-lt"/>
              </a:rPr>
              <a:t>Ozone submitted to EPA </a:t>
            </a:r>
            <a:r>
              <a:rPr lang="en-US" sz="1800" b="1" dirty="0" smtClean="0">
                <a:solidFill>
                  <a:schemeClr val="accent3">
                    <a:lumMod val="50000"/>
                  </a:schemeClr>
                </a:solidFill>
                <a:latin typeface="+mn-lt"/>
              </a:rPr>
              <a:t>4/4/12</a:t>
            </a:r>
            <a:br>
              <a:rPr lang="en-US" sz="1800" b="1" dirty="0" smtClean="0">
                <a:solidFill>
                  <a:schemeClr val="accent3">
                    <a:lumMod val="50000"/>
                  </a:schemeClr>
                </a:solidFill>
                <a:latin typeface="+mn-lt"/>
              </a:rPr>
            </a:br>
            <a:endParaRPr lang="en-US" sz="1800" b="1" dirty="0">
              <a:solidFill>
                <a:schemeClr val="accent3">
                  <a:lumMod val="50000"/>
                </a:schemeClr>
              </a:solidFill>
              <a:latin typeface="+mn-lt"/>
            </a:endParaRPr>
          </a:p>
          <a:p>
            <a:pPr marL="285750" indent="-285750">
              <a:buFont typeface="Arial" panose="020B0604020202020204" pitchFamily="34" charset="0"/>
              <a:buChar char="•"/>
              <a:defRPr/>
            </a:pPr>
            <a:r>
              <a:rPr lang="en-US" sz="1800" b="1" dirty="0">
                <a:solidFill>
                  <a:schemeClr val="accent3">
                    <a:lumMod val="50000"/>
                  </a:schemeClr>
                </a:solidFill>
                <a:latin typeface="+mn-lt"/>
              </a:rPr>
              <a:t>Proposed Approval in FR </a:t>
            </a:r>
            <a:r>
              <a:rPr lang="en-US" sz="1800" b="1" dirty="0" smtClean="0">
                <a:solidFill>
                  <a:schemeClr val="accent3">
                    <a:lumMod val="50000"/>
                  </a:schemeClr>
                </a:solidFill>
                <a:latin typeface="+mn-lt"/>
              </a:rPr>
              <a:t>2/4/13</a:t>
            </a:r>
            <a:br>
              <a:rPr lang="en-US" sz="1800" b="1" dirty="0" smtClean="0">
                <a:solidFill>
                  <a:schemeClr val="accent3">
                    <a:lumMod val="50000"/>
                  </a:schemeClr>
                </a:solidFill>
                <a:latin typeface="+mn-lt"/>
              </a:rPr>
            </a:br>
            <a:endParaRPr lang="en-US" sz="1800" b="1" dirty="0">
              <a:solidFill>
                <a:schemeClr val="accent3">
                  <a:lumMod val="50000"/>
                </a:schemeClr>
              </a:solidFill>
              <a:latin typeface="+mn-lt"/>
            </a:endParaRPr>
          </a:p>
          <a:p>
            <a:pPr marL="285750" indent="-285750">
              <a:buFont typeface="Arial" panose="020B0604020202020204" pitchFamily="34" charset="0"/>
              <a:buChar char="•"/>
              <a:defRPr/>
            </a:pPr>
            <a:r>
              <a:rPr lang="en-US" sz="1800" b="1" dirty="0">
                <a:solidFill>
                  <a:schemeClr val="accent3">
                    <a:lumMod val="50000"/>
                  </a:schemeClr>
                </a:solidFill>
                <a:latin typeface="+mn-lt"/>
              </a:rPr>
              <a:t>Final Approval in FR </a:t>
            </a:r>
            <a:r>
              <a:rPr lang="en-US" sz="1800" b="1" dirty="0" smtClean="0">
                <a:solidFill>
                  <a:schemeClr val="accent3">
                    <a:lumMod val="50000"/>
                  </a:schemeClr>
                </a:solidFill>
                <a:latin typeface="+mn-lt"/>
              </a:rPr>
              <a:t>12/2/2013</a:t>
            </a:r>
          </a:p>
          <a:p>
            <a:pPr marL="285750" indent="-285750">
              <a:buFont typeface="Arial" panose="020B0604020202020204" pitchFamily="34" charset="0"/>
              <a:buChar char="•"/>
              <a:defRPr/>
            </a:pPr>
            <a:endParaRPr lang="en-US" sz="1800" b="1" dirty="0" smtClean="0">
              <a:solidFill>
                <a:schemeClr val="accent3">
                  <a:lumMod val="50000"/>
                </a:schemeClr>
              </a:solidFill>
              <a:latin typeface="+mn-lt"/>
            </a:endParaRPr>
          </a:p>
          <a:p>
            <a:pPr marL="0" indent="0">
              <a:defRPr/>
            </a:pPr>
            <a:r>
              <a:rPr lang="en-US" sz="1800" b="1" i="1" dirty="0" smtClean="0">
                <a:solidFill>
                  <a:schemeClr val="accent3">
                    <a:lumMod val="50000"/>
                  </a:schemeClr>
                </a:solidFill>
                <a:latin typeface="+mn-lt"/>
              </a:rPr>
              <a:t>1997 Ozone standard was 0.080 ppm (8-hour standard)</a:t>
            </a:r>
            <a:endParaRPr lang="en-US" sz="1800" b="1" i="1" dirty="0">
              <a:solidFill>
                <a:schemeClr val="accent3">
                  <a:lumMod val="50000"/>
                </a:schemeClr>
              </a:solidFill>
              <a:latin typeface="+mn-lt"/>
            </a:endParaRPr>
          </a:p>
        </p:txBody>
      </p:sp>
      <p:pic>
        <p:nvPicPr>
          <p:cNvPr id="7173" name="Picture 5" descr="whe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
          <p:cNvSpPr>
            <a:spLocks noGrp="1" noChangeArrowheads="1"/>
          </p:cNvSpPr>
          <p:nvPr>
            <p:ph type="title"/>
          </p:nvPr>
        </p:nvSpPr>
        <p:spPr>
          <a:xfrm>
            <a:off x="457200" y="76200"/>
            <a:ext cx="8305800" cy="914400"/>
          </a:xfrm>
        </p:spPr>
        <p:txBody>
          <a:bodyPr/>
          <a:lstStyle/>
          <a:p>
            <a:r>
              <a:rPr lang="en-US" sz="3600" b="1" dirty="0" smtClean="0">
                <a:solidFill>
                  <a:schemeClr val="bg1"/>
                </a:solidFill>
              </a:rPr>
              <a:t>Redesignation</a:t>
            </a:r>
            <a:r>
              <a:rPr lang="en-US" sz="3600" b="1" dirty="0">
                <a:solidFill>
                  <a:schemeClr val="bg1"/>
                </a:solidFill>
              </a:rPr>
              <a:t/>
            </a:r>
            <a:br>
              <a:rPr lang="en-US" sz="3600" b="1" dirty="0">
                <a:solidFill>
                  <a:schemeClr val="bg1"/>
                </a:solidFill>
              </a:rPr>
            </a:br>
            <a:r>
              <a:rPr lang="en-US" sz="3600" b="1" dirty="0">
                <a:solidFill>
                  <a:schemeClr val="bg1"/>
                </a:solidFill>
              </a:rPr>
              <a:t>1997 </a:t>
            </a:r>
            <a:r>
              <a:rPr lang="en-US" sz="3600" b="1" dirty="0" smtClean="0">
                <a:solidFill>
                  <a:schemeClr val="bg1"/>
                </a:solidFill>
              </a:rPr>
              <a:t>Ozone NAAQS</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47800"/>
            <a:ext cx="4498975"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3F4307F-54BD-4909-AA46-CCFC8A48C261}" type="slidenum">
              <a:rPr lang="en-US" smtClean="0"/>
              <a:pPr>
                <a:defRPr/>
              </a:pPr>
              <a:t>17</a:t>
            </a:fld>
            <a:endParaRPr lang="en-US" dirty="0"/>
          </a:p>
        </p:txBody>
      </p:sp>
    </p:spTree>
    <p:extLst>
      <p:ext uri="{BB962C8B-B14F-4D97-AF65-F5344CB8AC3E}">
        <p14:creationId xmlns:p14="http://schemas.microsoft.com/office/powerpoint/2010/main" val="1696269684"/>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274638"/>
            <a:ext cx="8229600" cy="868362"/>
          </a:xfrm>
        </p:spPr>
        <p:txBody>
          <a:bodyPr/>
          <a:lstStyle/>
          <a:p>
            <a:r>
              <a:rPr lang="en-US" sz="3600" b="1" dirty="0" smtClean="0">
                <a:solidFill>
                  <a:schemeClr val="bg1"/>
                </a:solidFill>
                <a:cs typeface="Times New Roman" pitchFamily="18" charset="0"/>
              </a:rPr>
              <a:t>The Problem</a:t>
            </a:r>
            <a:endParaRPr lang="en-US" sz="3600" b="1" dirty="0" smtClean="0">
              <a:solidFill>
                <a:schemeClr val="bg1"/>
              </a:solidFill>
              <a:cs typeface="Times New Roman" pitchFamily="18" charset="0"/>
            </a:endParaRPr>
          </a:p>
        </p:txBody>
      </p:sp>
      <p:sp>
        <p:nvSpPr>
          <p:cNvPr id="2" name="Content Placeholder 1"/>
          <p:cNvSpPr>
            <a:spLocks noGrp="1"/>
          </p:cNvSpPr>
          <p:nvPr>
            <p:ph idx="1"/>
          </p:nvPr>
        </p:nvSpPr>
        <p:spPr/>
        <p:txBody>
          <a:bodyPr/>
          <a:lstStyle/>
          <a:p>
            <a:r>
              <a:rPr lang="en-US" sz="2800" dirty="0" smtClean="0"/>
              <a:t>Units </a:t>
            </a:r>
            <a:r>
              <a:rPr lang="en-US" sz="2800" dirty="0"/>
              <a:t>at data centers have </a:t>
            </a:r>
            <a:r>
              <a:rPr lang="en-US" sz="2800" dirty="0" smtClean="0"/>
              <a:t>unique operational needs:</a:t>
            </a:r>
            <a:endParaRPr lang="en-US" sz="2800" dirty="0" smtClean="0"/>
          </a:p>
          <a:p>
            <a:pPr lvl="1"/>
            <a:r>
              <a:rPr lang="en-US" sz="2400" dirty="0" smtClean="0"/>
              <a:t>During </a:t>
            </a:r>
            <a:r>
              <a:rPr lang="en-US" sz="2400" dirty="0"/>
              <a:t>a power outage, </a:t>
            </a:r>
            <a:r>
              <a:rPr lang="en-US" sz="2400" dirty="0" smtClean="0"/>
              <a:t>a data center will receive </a:t>
            </a:r>
            <a:r>
              <a:rPr lang="en-US" sz="2400" dirty="0"/>
              <a:t>power from </a:t>
            </a:r>
            <a:r>
              <a:rPr lang="en-US" sz="2400" dirty="0" smtClean="0"/>
              <a:t>an </a:t>
            </a:r>
            <a:r>
              <a:rPr lang="en-US" sz="2400" dirty="0"/>
              <a:t>uninterruptable power </a:t>
            </a:r>
            <a:r>
              <a:rPr lang="en-US" sz="2400" dirty="0" smtClean="0"/>
              <a:t>supply </a:t>
            </a:r>
            <a:r>
              <a:rPr lang="en-US" sz="2400" dirty="0" smtClean="0"/>
              <a:t>and </a:t>
            </a:r>
            <a:r>
              <a:rPr lang="en-US" sz="2400" dirty="0"/>
              <a:t>not the generators, as envisioned by the definition of emergency standby </a:t>
            </a:r>
            <a:r>
              <a:rPr lang="en-US" sz="2400" dirty="0" smtClean="0"/>
              <a:t>engines </a:t>
            </a:r>
          </a:p>
          <a:p>
            <a:pPr lvl="1"/>
            <a:r>
              <a:rPr lang="en-US" sz="2400" dirty="0" smtClean="0"/>
              <a:t>Generators need </a:t>
            </a:r>
            <a:r>
              <a:rPr lang="en-US" sz="2400" dirty="0"/>
              <a:t>to operate when the </a:t>
            </a:r>
            <a:r>
              <a:rPr lang="en-US" sz="2400" dirty="0" smtClean="0"/>
              <a:t>UPS </a:t>
            </a:r>
            <a:r>
              <a:rPr lang="en-US" sz="2400" dirty="0"/>
              <a:t>fail or become </a:t>
            </a:r>
            <a:r>
              <a:rPr lang="en-US" sz="2400" dirty="0" smtClean="0"/>
              <a:t>unreliable</a:t>
            </a:r>
          </a:p>
          <a:p>
            <a:pPr lvl="1"/>
            <a:r>
              <a:rPr lang="en-US" sz="2400" dirty="0" smtClean="0"/>
              <a:t>Generators </a:t>
            </a:r>
            <a:r>
              <a:rPr lang="en-US" sz="2400" dirty="0"/>
              <a:t>at data centers </a:t>
            </a:r>
            <a:r>
              <a:rPr lang="en-US" sz="2400" dirty="0" smtClean="0"/>
              <a:t>are operated </a:t>
            </a:r>
            <a:r>
              <a:rPr lang="en-US" sz="2400" dirty="0"/>
              <a:t>for routine testing and </a:t>
            </a:r>
            <a:r>
              <a:rPr lang="en-US" sz="2400" dirty="0" smtClean="0"/>
              <a:t>maintenance </a:t>
            </a:r>
            <a:endParaRPr lang="en-US" sz="2400" dirty="0"/>
          </a:p>
          <a:p>
            <a:endParaRPr lang="en-US" dirty="0" smtClean="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18</a:t>
            </a:fld>
            <a:endParaRPr lang="en-US" dirty="0"/>
          </a:p>
        </p:txBody>
      </p:sp>
    </p:spTree>
    <p:extLst>
      <p:ext uri="{BB962C8B-B14F-4D97-AF65-F5344CB8AC3E}">
        <p14:creationId xmlns:p14="http://schemas.microsoft.com/office/powerpoint/2010/main" val="141736451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274638"/>
            <a:ext cx="8229600" cy="868362"/>
          </a:xfrm>
        </p:spPr>
        <p:txBody>
          <a:bodyPr/>
          <a:lstStyle/>
          <a:p>
            <a:r>
              <a:rPr lang="en-US" sz="3600" b="1" dirty="0" smtClean="0">
                <a:solidFill>
                  <a:schemeClr val="bg1"/>
                </a:solidFill>
                <a:cs typeface="Times New Roman" pitchFamily="18" charset="0"/>
              </a:rPr>
              <a:t>Rule (mmm) </a:t>
            </a:r>
            <a:r>
              <a:rPr lang="en-US" sz="3600" b="1" dirty="0" smtClean="0">
                <a:solidFill>
                  <a:schemeClr val="bg1"/>
                </a:solidFill>
                <a:cs typeface="Times New Roman" pitchFamily="18" charset="0"/>
              </a:rPr>
              <a:t>Change </a:t>
            </a:r>
            <a:r>
              <a:rPr lang="en-US" sz="3600" b="1" dirty="0" smtClean="0">
                <a:solidFill>
                  <a:schemeClr val="bg1"/>
                </a:solidFill>
                <a:cs typeface="Times New Roman" pitchFamily="18" charset="0"/>
              </a:rPr>
              <a:t>for Data Centers</a:t>
            </a:r>
          </a:p>
        </p:txBody>
      </p:sp>
      <p:sp>
        <p:nvSpPr>
          <p:cNvPr id="2" name="Content Placeholder 1"/>
          <p:cNvSpPr>
            <a:spLocks noGrp="1"/>
          </p:cNvSpPr>
          <p:nvPr>
            <p:ph idx="1"/>
          </p:nvPr>
        </p:nvSpPr>
        <p:spPr/>
        <p:txBody>
          <a:bodyPr/>
          <a:lstStyle/>
          <a:p>
            <a:r>
              <a:rPr lang="en-US" sz="2800" dirty="0"/>
              <a:t>On March 25, 2014, the Georgia Board of Natural Resources (DNR Board) adopted revisions to Georgia Rule 391-3-1-.02(2)(mmm), “NO</a:t>
            </a:r>
            <a:r>
              <a:rPr lang="en-US" sz="2800" baseline="-25000" dirty="0"/>
              <a:t>X</a:t>
            </a:r>
            <a:r>
              <a:rPr lang="en-US" sz="2800" dirty="0"/>
              <a:t> Emissions from Stationary Gas Turbines and Stationary Engines used to Generate Electricity” that added subparagraph 8 pertaining to stationary engines at data </a:t>
            </a:r>
            <a:r>
              <a:rPr lang="en-US" sz="2800" dirty="0" smtClean="0"/>
              <a:t>centers</a:t>
            </a:r>
            <a:endParaRPr lang="en-US" sz="2800" dirty="0"/>
          </a:p>
          <a:p>
            <a:r>
              <a:rPr lang="en-US" sz="2800" dirty="0" smtClean="0"/>
              <a:t>The Rule change became </a:t>
            </a:r>
            <a:r>
              <a:rPr lang="en-US" sz="2800" dirty="0"/>
              <a:t>effective </a:t>
            </a:r>
            <a:r>
              <a:rPr lang="en-US" sz="2800" dirty="0" smtClean="0"/>
              <a:t>5/4/2014 </a:t>
            </a:r>
          </a:p>
          <a:p>
            <a:r>
              <a:rPr lang="en-US" sz="2800" dirty="0" smtClean="0"/>
              <a:t>EPA </a:t>
            </a:r>
            <a:r>
              <a:rPr lang="en-US" sz="2800" dirty="0"/>
              <a:t>is requiring a 110(l) analysis as part of the </a:t>
            </a:r>
            <a:r>
              <a:rPr lang="en-US" sz="2800" dirty="0" smtClean="0"/>
              <a:t>State Implementation Plan </a:t>
            </a:r>
            <a:r>
              <a:rPr lang="en-US" sz="2800" dirty="0" smtClean="0"/>
              <a:t>revision.  </a:t>
            </a:r>
            <a:r>
              <a:rPr lang="en-US" sz="2800" dirty="0" smtClean="0"/>
              <a:t>GA EPD is preparing that submittal now.</a:t>
            </a:r>
            <a:endParaRPr lang="en-US" sz="2800" dirty="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19</a:t>
            </a:fld>
            <a:endParaRPr lang="en-US" dirty="0"/>
          </a:p>
        </p:txBody>
      </p:sp>
    </p:spTree>
    <p:extLst>
      <p:ext uri="{BB962C8B-B14F-4D97-AF65-F5344CB8AC3E}">
        <p14:creationId xmlns:p14="http://schemas.microsoft.com/office/powerpoint/2010/main" val="194116595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k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533400" y="204788"/>
            <a:ext cx="8229600" cy="504825"/>
          </a:xfrm>
        </p:spPr>
        <p:txBody>
          <a:bodyPr rtlCol="0">
            <a:noAutofit/>
          </a:bodyPr>
          <a:lstStyle/>
          <a:p>
            <a:pPr fontAlgn="auto">
              <a:spcAft>
                <a:spcPts val="0"/>
              </a:spcAft>
              <a:defRPr/>
            </a:pPr>
            <a:r>
              <a:rPr lang="en-US" sz="3600" b="1" dirty="0" smtClean="0">
                <a:solidFill>
                  <a:schemeClr val="bg1"/>
                </a:solidFill>
              </a:rPr>
              <a:t>What I Will Talk About</a:t>
            </a:r>
          </a:p>
        </p:txBody>
      </p:sp>
      <p:sp>
        <p:nvSpPr>
          <p:cNvPr id="3" name="Rectangle 2"/>
          <p:cNvSpPr/>
          <p:nvPr/>
        </p:nvSpPr>
        <p:spPr>
          <a:xfrm>
            <a:off x="381000" y="1371600"/>
            <a:ext cx="8001000" cy="4278094"/>
          </a:xfrm>
          <a:prstGeom prst="rect">
            <a:avLst/>
          </a:prstGeom>
        </p:spPr>
        <p:txBody>
          <a:bodyPr wrap="square">
            <a:spAutoFit/>
          </a:bodyPr>
          <a:lstStyle/>
          <a:p>
            <a:pPr marL="342900" indent="-342900">
              <a:buFont typeface="Arial" panose="020B0604020202020204" pitchFamily="34" charset="0"/>
              <a:buChar char="•"/>
            </a:pPr>
            <a:r>
              <a:rPr lang="en-US" sz="2800" dirty="0" smtClean="0">
                <a:latin typeface="+mn-lt"/>
              </a:rPr>
              <a:t>The Air Protection Branch</a:t>
            </a:r>
          </a:p>
          <a:p>
            <a:pPr marL="342900" indent="-342900">
              <a:buFont typeface="Arial" panose="020B0604020202020204" pitchFamily="34" charset="0"/>
              <a:buChar char="•"/>
            </a:pPr>
            <a:r>
              <a:rPr lang="en-US" sz="2800" dirty="0" smtClean="0">
                <a:latin typeface="+mn-lt"/>
              </a:rPr>
              <a:t>Some background on the National Ambient Air Quality Standards</a:t>
            </a:r>
          </a:p>
          <a:p>
            <a:pPr marL="342900" indent="-342900">
              <a:buFont typeface="Arial" panose="020B0604020202020204" pitchFamily="34" charset="0"/>
              <a:buChar char="•"/>
            </a:pPr>
            <a:r>
              <a:rPr lang="en-US" sz="2800" dirty="0" smtClean="0">
                <a:latin typeface="+mn-lt"/>
              </a:rPr>
              <a:t>Georgia Rule  391-3-1-.</a:t>
            </a:r>
            <a:r>
              <a:rPr lang="en-US" sz="2800" dirty="0" smtClean="0">
                <a:latin typeface="+mn-lt"/>
              </a:rPr>
              <a:t>02(2</a:t>
            </a:r>
            <a:r>
              <a:rPr lang="en-US" sz="2800" dirty="0" smtClean="0">
                <a:latin typeface="+mn-lt"/>
              </a:rPr>
              <a:t>)(mmm)</a:t>
            </a:r>
          </a:p>
          <a:p>
            <a:pPr marL="342900" indent="-342900">
              <a:buFont typeface="Arial" panose="020B0604020202020204" pitchFamily="34" charset="0"/>
              <a:buChar char="•"/>
            </a:pPr>
            <a:r>
              <a:rPr lang="en-US" sz="2800" dirty="0" smtClean="0">
                <a:latin typeface="+mn-lt"/>
              </a:rPr>
              <a:t>Changes to Georgia Rule </a:t>
            </a:r>
            <a:r>
              <a:rPr lang="en-US" sz="2800" dirty="0">
                <a:latin typeface="Calibri" panose="020F0502020204030204" pitchFamily="34" charset="0"/>
                <a:cs typeface="Calibri" panose="020F0502020204030204" pitchFamily="34" charset="0"/>
              </a:rPr>
              <a:t>391-3-1-.02(2)(mmm</a:t>
            </a:r>
            <a:r>
              <a:rPr lang="en-US" sz="2800" dirty="0" smtClean="0">
                <a:latin typeface="Calibri" panose="020F0502020204030204" pitchFamily="34" charset="0"/>
                <a:cs typeface="Calibri" panose="020F0502020204030204" pitchFamily="34" charset="0"/>
              </a:rPr>
              <a:t>) </a:t>
            </a:r>
            <a:r>
              <a:rPr lang="en-US" sz="2800" dirty="0" smtClean="0">
                <a:latin typeface="+mn-lt"/>
              </a:rPr>
              <a:t>to </a:t>
            </a:r>
            <a:r>
              <a:rPr lang="en-US" sz="2800" dirty="0" smtClean="0">
                <a:latin typeface="+mn-lt"/>
              </a:rPr>
              <a:t>address </a:t>
            </a:r>
            <a:r>
              <a:rPr lang="en-US" sz="2800" dirty="0" smtClean="0">
                <a:latin typeface="+mn-lt"/>
              </a:rPr>
              <a:t>needs </a:t>
            </a:r>
            <a:r>
              <a:rPr lang="en-US" sz="2800" dirty="0" smtClean="0">
                <a:latin typeface="+mn-lt"/>
              </a:rPr>
              <a:t>of data </a:t>
            </a:r>
            <a:r>
              <a:rPr lang="en-US" sz="2800" dirty="0" smtClean="0">
                <a:latin typeface="+mn-lt"/>
              </a:rPr>
              <a:t>centers</a:t>
            </a:r>
            <a:endParaRPr lang="en-US" sz="2800" dirty="0" smtClean="0">
              <a:latin typeface="+mn-lt"/>
            </a:endParaRPr>
          </a:p>
          <a:p>
            <a:pPr marL="342900" indent="-342900">
              <a:buFont typeface="Arial" panose="020B0604020202020204" pitchFamily="34" charset="0"/>
              <a:buChar char="•"/>
            </a:pPr>
            <a:r>
              <a:rPr lang="en-US" sz="2800" dirty="0" smtClean="0">
                <a:latin typeface="+mn-lt"/>
              </a:rPr>
              <a:t>How is the air quality in Georgia?</a:t>
            </a:r>
          </a:p>
          <a:p>
            <a:pPr marL="342900" indent="-342900">
              <a:buFont typeface="Arial" panose="020B0604020202020204" pitchFamily="34" charset="0"/>
              <a:buChar char="•"/>
            </a:pPr>
            <a:r>
              <a:rPr lang="en-US" sz="2800" dirty="0" smtClean="0">
                <a:latin typeface="+mn-lt"/>
              </a:rPr>
              <a:t>Other issues</a:t>
            </a:r>
          </a:p>
          <a:p>
            <a:pPr marL="342900" indent="-342900">
              <a:buFont typeface="Arial" panose="020B0604020202020204" pitchFamily="34" charset="0"/>
              <a:buChar char="•"/>
            </a:pPr>
            <a:endParaRPr lang="en-US" dirty="0">
              <a:latin typeface="+mn-lt"/>
            </a:endParaRPr>
          </a:p>
          <a:p>
            <a:r>
              <a:rPr lang="en-US" dirty="0"/>
              <a:t>	</a:t>
            </a:r>
          </a:p>
        </p:txBody>
      </p:sp>
      <p:sp>
        <p:nvSpPr>
          <p:cNvPr id="2" name="Slide Number Placeholder 1"/>
          <p:cNvSpPr>
            <a:spLocks noGrp="1"/>
          </p:cNvSpPr>
          <p:nvPr>
            <p:ph type="sldNum" sz="quarter" idx="12"/>
          </p:nvPr>
        </p:nvSpPr>
        <p:spPr/>
        <p:txBody>
          <a:bodyPr/>
          <a:lstStyle/>
          <a:p>
            <a:pPr>
              <a:defRPr/>
            </a:pPr>
            <a:fld id="{03F4307F-54BD-4909-AA46-CCFC8A48C261}" type="slidenum">
              <a:rPr lang="en-US" smtClean="0"/>
              <a:pPr>
                <a:defRPr/>
              </a:pPr>
              <a:t>2</a:t>
            </a:fld>
            <a:endParaRPr lang="en-US" dirty="0"/>
          </a:p>
        </p:txBody>
      </p:sp>
    </p:spTree>
    <p:extLst>
      <p:ext uri="{BB962C8B-B14F-4D97-AF65-F5344CB8AC3E}">
        <p14:creationId xmlns:p14="http://schemas.microsoft.com/office/powerpoint/2010/main" val="365025576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274638"/>
            <a:ext cx="8229600" cy="868362"/>
          </a:xfrm>
        </p:spPr>
        <p:txBody>
          <a:bodyPr/>
          <a:lstStyle/>
          <a:p>
            <a:r>
              <a:rPr lang="en-US" sz="3600" b="1" dirty="0" smtClean="0">
                <a:solidFill>
                  <a:schemeClr val="bg1"/>
                </a:solidFill>
                <a:cs typeface="Times New Roman" pitchFamily="18" charset="0"/>
              </a:rPr>
              <a:t>Rule (mmm) Changes for Data Centers</a:t>
            </a:r>
          </a:p>
        </p:txBody>
      </p:sp>
      <p:sp>
        <p:nvSpPr>
          <p:cNvPr id="2" name="Content Placeholder 1"/>
          <p:cNvSpPr>
            <a:spLocks noGrp="1"/>
          </p:cNvSpPr>
          <p:nvPr>
            <p:ph idx="1"/>
          </p:nvPr>
        </p:nvSpPr>
        <p:spPr/>
        <p:txBody>
          <a:bodyPr/>
          <a:lstStyle/>
          <a:p>
            <a:r>
              <a:rPr lang="en-US" dirty="0" smtClean="0"/>
              <a:t>Stationary </a:t>
            </a:r>
            <a:r>
              <a:rPr lang="en-US" dirty="0"/>
              <a:t>engines at data centers that meet all of the following criteria </a:t>
            </a:r>
            <a:r>
              <a:rPr lang="en-US" u="sng" dirty="0"/>
              <a:t>are not subject</a:t>
            </a:r>
            <a:r>
              <a:rPr lang="en-US" dirty="0"/>
              <a:t> to the </a:t>
            </a:r>
            <a:r>
              <a:rPr lang="en-US" dirty="0" smtClean="0"/>
              <a:t>Rule (mmm) emission limitations:</a:t>
            </a:r>
            <a:endParaRPr lang="en-US" dirty="0"/>
          </a:p>
          <a:p>
            <a:pPr lvl="1"/>
            <a:r>
              <a:rPr lang="en-US" dirty="0" smtClean="0"/>
              <a:t>Operate </a:t>
            </a:r>
            <a:r>
              <a:rPr lang="en-US" dirty="0"/>
              <a:t>only for routine testing and maintenance, when electric power from the local utility is </a:t>
            </a:r>
            <a:r>
              <a:rPr lang="en-US" dirty="0" smtClean="0"/>
              <a:t>not </a:t>
            </a:r>
            <a:r>
              <a:rPr lang="en-US" dirty="0"/>
              <a:t>available, or during internal system </a:t>
            </a:r>
            <a:r>
              <a:rPr lang="en-US" dirty="0" smtClean="0"/>
              <a:t>failures</a:t>
            </a:r>
            <a:endParaRPr lang="en-US" dirty="0"/>
          </a:p>
          <a:p>
            <a:pPr lvl="1"/>
            <a:r>
              <a:rPr lang="en-US" dirty="0" smtClean="0"/>
              <a:t>Total </a:t>
            </a:r>
            <a:r>
              <a:rPr lang="en-US" dirty="0"/>
              <a:t>annual operation for the engine is less than 500 hours per </a:t>
            </a:r>
            <a:r>
              <a:rPr lang="en-US" dirty="0" smtClean="0"/>
              <a:t>year</a:t>
            </a:r>
            <a:endParaRPr lang="en-US" dirty="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20</a:t>
            </a:fld>
            <a:endParaRPr lang="en-US" dirty="0"/>
          </a:p>
        </p:txBody>
      </p:sp>
    </p:spTree>
    <p:extLst>
      <p:ext uri="{BB962C8B-B14F-4D97-AF65-F5344CB8AC3E}">
        <p14:creationId xmlns:p14="http://schemas.microsoft.com/office/powerpoint/2010/main" val="399599608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274638"/>
            <a:ext cx="8229600" cy="868362"/>
          </a:xfrm>
        </p:spPr>
        <p:txBody>
          <a:bodyPr/>
          <a:lstStyle/>
          <a:p>
            <a:r>
              <a:rPr lang="en-US" sz="3600" b="1" dirty="0" smtClean="0">
                <a:solidFill>
                  <a:schemeClr val="bg1"/>
                </a:solidFill>
                <a:cs typeface="Times New Roman" pitchFamily="18" charset="0"/>
              </a:rPr>
              <a:t>Rule (mmm) changes for Data Centers</a:t>
            </a:r>
          </a:p>
        </p:txBody>
      </p:sp>
      <p:sp>
        <p:nvSpPr>
          <p:cNvPr id="2" name="Content Placeholder 1"/>
          <p:cNvSpPr>
            <a:spLocks noGrp="1"/>
          </p:cNvSpPr>
          <p:nvPr>
            <p:ph idx="1"/>
          </p:nvPr>
        </p:nvSpPr>
        <p:spPr/>
        <p:txBody>
          <a:bodyPr/>
          <a:lstStyle/>
          <a:p>
            <a:r>
              <a:rPr lang="en-US" dirty="0" smtClean="0"/>
              <a:t>(continued):</a:t>
            </a:r>
            <a:endParaRPr lang="en-US" dirty="0"/>
          </a:p>
          <a:p>
            <a:pPr lvl="1"/>
            <a:r>
              <a:rPr lang="en-US" dirty="0" smtClean="0"/>
              <a:t>Operation </a:t>
            </a:r>
            <a:r>
              <a:rPr lang="en-US" dirty="0"/>
              <a:t>for routine testing and maintenance during the months of May through </a:t>
            </a:r>
            <a:r>
              <a:rPr lang="en-US" dirty="0" smtClean="0"/>
              <a:t>September </a:t>
            </a:r>
            <a:r>
              <a:rPr lang="en-US" dirty="0"/>
              <a:t>occurs only between 10 p.m. to 4 a.m. Operation for routine testing and </a:t>
            </a:r>
            <a:r>
              <a:rPr lang="en-US" dirty="0" smtClean="0"/>
              <a:t>maintenance </a:t>
            </a:r>
            <a:r>
              <a:rPr lang="en-US" dirty="0"/>
              <a:t>during the months of January through April and October through December may </a:t>
            </a:r>
            <a:r>
              <a:rPr lang="en-US" dirty="0" smtClean="0"/>
              <a:t>be </a:t>
            </a:r>
            <a:r>
              <a:rPr lang="en-US" dirty="0"/>
              <a:t>done during any time of </a:t>
            </a:r>
            <a:r>
              <a:rPr lang="en-US" dirty="0" smtClean="0"/>
              <a:t>day</a:t>
            </a:r>
          </a:p>
          <a:p>
            <a:pPr lvl="1"/>
            <a:r>
              <a:rPr lang="en-US" dirty="0" smtClean="0"/>
              <a:t>The </a:t>
            </a:r>
            <a:r>
              <a:rPr lang="en-US" dirty="0"/>
              <a:t>facility maintains records of all operation, including the reason for the </a:t>
            </a:r>
            <a:r>
              <a:rPr lang="en-US" dirty="0" smtClean="0"/>
              <a:t>operation</a:t>
            </a:r>
            <a:endParaRPr lang="en-US" dirty="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21</a:t>
            </a:fld>
            <a:endParaRPr lang="en-US" dirty="0"/>
          </a:p>
        </p:txBody>
      </p:sp>
    </p:spTree>
    <p:extLst>
      <p:ext uri="{BB962C8B-B14F-4D97-AF65-F5344CB8AC3E}">
        <p14:creationId xmlns:p14="http://schemas.microsoft.com/office/powerpoint/2010/main" val="406904142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274638"/>
            <a:ext cx="8229600" cy="868362"/>
          </a:xfrm>
        </p:spPr>
        <p:txBody>
          <a:bodyPr/>
          <a:lstStyle/>
          <a:p>
            <a:r>
              <a:rPr lang="en-US" sz="3600" b="1" dirty="0" smtClean="0">
                <a:solidFill>
                  <a:schemeClr val="bg1"/>
                </a:solidFill>
                <a:cs typeface="Times New Roman" pitchFamily="18" charset="0"/>
              </a:rPr>
              <a:t>What Do You Need to Do?</a:t>
            </a:r>
          </a:p>
        </p:txBody>
      </p:sp>
      <p:sp>
        <p:nvSpPr>
          <p:cNvPr id="2" name="Content Placeholder 1"/>
          <p:cNvSpPr>
            <a:spLocks noGrp="1"/>
          </p:cNvSpPr>
          <p:nvPr>
            <p:ph idx="1"/>
          </p:nvPr>
        </p:nvSpPr>
        <p:spPr/>
        <p:txBody>
          <a:bodyPr/>
          <a:lstStyle/>
          <a:p>
            <a:r>
              <a:rPr lang="en-US" dirty="0" smtClean="0"/>
              <a:t>Some data centers may require a modification to their permit</a:t>
            </a:r>
          </a:p>
          <a:p>
            <a:pPr lvl="1"/>
            <a:r>
              <a:rPr lang="en-US" dirty="0" smtClean="0"/>
              <a:t>Check your Permit</a:t>
            </a:r>
          </a:p>
          <a:p>
            <a:pPr lvl="1"/>
            <a:r>
              <a:rPr lang="en-US" dirty="0" smtClean="0"/>
              <a:t>Submit a permit amendment request to update your Rule (mmm) requirements if necessary</a:t>
            </a:r>
          </a:p>
          <a:p>
            <a:pPr lvl="1"/>
            <a:r>
              <a:rPr lang="en-US" dirty="0" smtClean="0"/>
              <a:t>Contact Eric Cornwell, Manager, Stationary Source Permitting Program, if you have any questions</a:t>
            </a:r>
            <a:endParaRPr lang="en-US" dirty="0"/>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22</a:t>
            </a:fld>
            <a:endParaRPr lang="en-US" dirty="0"/>
          </a:p>
        </p:txBody>
      </p:sp>
    </p:spTree>
    <p:extLst>
      <p:ext uri="{BB962C8B-B14F-4D97-AF65-F5344CB8AC3E}">
        <p14:creationId xmlns:p14="http://schemas.microsoft.com/office/powerpoint/2010/main" val="301244937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62664251"/>
              </p:ext>
            </p:extLst>
          </p:nvPr>
        </p:nvGraphicFramePr>
        <p:xfrm>
          <a:off x="609600" y="1295400"/>
          <a:ext cx="7924800" cy="39624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2" descr="whe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274991"/>
            <a:ext cx="8458200" cy="646331"/>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3600" b="1" dirty="0">
                <a:solidFill>
                  <a:schemeClr val="bg1"/>
                </a:solidFill>
                <a:latin typeface="+mj-lt"/>
              </a:rPr>
              <a:t>Statewide Ozone Violation Days</a:t>
            </a:r>
          </a:p>
        </p:txBody>
      </p:sp>
      <p:sp>
        <p:nvSpPr>
          <p:cNvPr id="6" name="Rectangle 5"/>
          <p:cNvSpPr/>
          <p:nvPr/>
        </p:nvSpPr>
        <p:spPr>
          <a:xfrm>
            <a:off x="990600" y="5334000"/>
            <a:ext cx="7467599" cy="830997"/>
          </a:xfrm>
          <a:prstGeom prst="rect">
            <a:avLst/>
          </a:prstGeom>
        </p:spPr>
        <p:txBody>
          <a:bodyPr wrap="square">
            <a:spAutoFit/>
          </a:bodyPr>
          <a:lstStyle/>
          <a:p>
            <a:pPr algn="ctr"/>
            <a:r>
              <a:rPr lang="en-US" b="1" dirty="0" smtClean="0">
                <a:solidFill>
                  <a:schemeClr val="accent3">
                    <a:lumMod val="50000"/>
                  </a:schemeClr>
                </a:solidFill>
                <a:latin typeface="+mn-lt"/>
              </a:rPr>
              <a:t>Violations are through 8/24/14. Data is </a:t>
            </a:r>
          </a:p>
          <a:p>
            <a:pPr algn="ctr"/>
            <a:r>
              <a:rPr lang="en-US" b="1" dirty="0">
                <a:solidFill>
                  <a:schemeClr val="accent3">
                    <a:lumMod val="50000"/>
                  </a:schemeClr>
                </a:solidFill>
                <a:latin typeface="+mn-lt"/>
              </a:rPr>
              <a:t>v</a:t>
            </a:r>
            <a:r>
              <a:rPr lang="en-US" b="1" dirty="0" smtClean="0">
                <a:solidFill>
                  <a:schemeClr val="accent3">
                    <a:lumMod val="50000"/>
                  </a:schemeClr>
                </a:solidFill>
                <a:latin typeface="+mn-lt"/>
              </a:rPr>
              <a:t>alidated through May 2014.	</a:t>
            </a:r>
            <a:endParaRPr lang="en-US" dirty="0"/>
          </a:p>
        </p:txBody>
      </p:sp>
      <p:sp>
        <p:nvSpPr>
          <p:cNvPr id="7" name="Slide Number Placeholder 6"/>
          <p:cNvSpPr>
            <a:spLocks noGrp="1"/>
          </p:cNvSpPr>
          <p:nvPr>
            <p:ph type="sldNum" sz="quarter" idx="12"/>
          </p:nvPr>
        </p:nvSpPr>
        <p:spPr/>
        <p:txBody>
          <a:bodyPr/>
          <a:lstStyle/>
          <a:p>
            <a:pPr>
              <a:defRPr/>
            </a:pPr>
            <a:fld id="{EE5F3F94-1C21-4C22-95A1-7187637A65DF}" type="slidenum">
              <a:rPr lang="en-US" smtClean="0"/>
              <a:pPr>
                <a:defRPr/>
              </a:pPr>
              <a:t>23</a:t>
            </a:fld>
            <a:endParaRPr lang="en-US" dirty="0"/>
          </a:p>
        </p:txBody>
      </p:sp>
    </p:spTree>
    <p:extLst>
      <p:ext uri="{BB962C8B-B14F-4D97-AF65-F5344CB8AC3E}">
        <p14:creationId xmlns:p14="http://schemas.microsoft.com/office/powerpoint/2010/main" val="106198855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1026"/>
          <p:cNvGraphicFramePr>
            <a:graphicFrameLocks noGrp="1" noChangeAspect="1"/>
          </p:cNvGraphicFramePr>
          <p:nvPr>
            <p:ph type="chart" idx="1"/>
          </p:nvPr>
        </p:nvGraphicFramePr>
        <p:xfrm>
          <a:off x="690563" y="1339850"/>
          <a:ext cx="7807325" cy="4789488"/>
        </p:xfrm>
        <a:graphic>
          <a:graphicData uri="http://schemas.openxmlformats.org/presentationml/2006/ole">
            <mc:AlternateContent xmlns:mc="http://schemas.openxmlformats.org/markup-compatibility/2006">
              <mc:Choice xmlns:v="urn:schemas-microsoft-com:vml" Requires="v">
                <p:oleObj spid="_x0000_s24680" name="Chart" r:id="rId4" imgW="8648767" imgH="5305310" progId="Excel.Sheet.8">
                  <p:embed/>
                </p:oleObj>
              </mc:Choice>
              <mc:Fallback>
                <p:oleObj name="Chart" r:id="rId4" imgW="8648767" imgH="530531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1339850"/>
                        <a:ext cx="7807325" cy="478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cxnSp>
        <p:nvCxnSpPr>
          <p:cNvPr id="23" name="Straight Connector 22"/>
          <p:cNvCxnSpPr/>
          <p:nvPr/>
        </p:nvCxnSpPr>
        <p:spPr>
          <a:xfrm>
            <a:off x="1331913" y="3716338"/>
            <a:ext cx="6927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55838" y="3721100"/>
            <a:ext cx="228600" cy="5191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16"/>
          <p:cNvSpPr txBox="1">
            <a:spLocks noChangeArrowheads="1"/>
          </p:cNvSpPr>
          <p:nvPr/>
        </p:nvSpPr>
        <p:spPr bwMode="auto">
          <a:xfrm>
            <a:off x="1403350" y="4149725"/>
            <a:ext cx="2044700" cy="307975"/>
          </a:xfrm>
          <a:prstGeom prst="rect">
            <a:avLst/>
          </a:prstGeom>
          <a:solidFill>
            <a:schemeClr val="bg1"/>
          </a:solidFill>
          <a:ln w="9525">
            <a:solidFill>
              <a:srgbClr val="FF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latin typeface="Calibri" pitchFamily="34" charset="0"/>
                <a:cs typeface="Calibri" pitchFamily="34" charset="0"/>
              </a:rPr>
              <a:t>2008 NAAQS (0.075 ppm)</a:t>
            </a:r>
            <a:endParaRPr lang="en-US" sz="1400" dirty="0">
              <a:latin typeface="Calibri" pitchFamily="34" charset="0"/>
            </a:endParaRPr>
          </a:p>
        </p:txBody>
      </p:sp>
      <p:cxnSp>
        <p:nvCxnSpPr>
          <p:cNvPr id="26" name="Straight Connector 25"/>
          <p:cNvCxnSpPr/>
          <p:nvPr/>
        </p:nvCxnSpPr>
        <p:spPr>
          <a:xfrm>
            <a:off x="1344613" y="3357563"/>
            <a:ext cx="69278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Picture 4" descr="sk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313"/>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027"/>
          <p:cNvSpPr>
            <a:spLocks noGrp="1" noChangeArrowheads="1"/>
          </p:cNvSpPr>
          <p:nvPr>
            <p:ph type="title"/>
          </p:nvPr>
        </p:nvSpPr>
        <p:spPr>
          <a:xfrm>
            <a:off x="762000" y="92015"/>
            <a:ext cx="7772400" cy="838200"/>
          </a:xfrm>
        </p:spPr>
        <p:txBody>
          <a:bodyPr/>
          <a:lstStyle/>
          <a:p>
            <a:r>
              <a:rPr lang="en-US" sz="3600" b="1" dirty="0">
                <a:solidFill>
                  <a:schemeClr val="bg1"/>
                </a:solidFill>
              </a:rPr>
              <a:t>Ozone – 3-Year Design Value</a:t>
            </a:r>
            <a:endParaRPr lang="en-US" sz="3600" b="1" dirty="0" smtClean="0">
              <a:solidFill>
                <a:schemeClr val="bg1"/>
              </a:solidFill>
            </a:endParaRPr>
          </a:p>
        </p:txBody>
      </p:sp>
      <p:cxnSp>
        <p:nvCxnSpPr>
          <p:cNvPr id="27" name="Straight Connector 26"/>
          <p:cNvCxnSpPr/>
          <p:nvPr/>
        </p:nvCxnSpPr>
        <p:spPr>
          <a:xfrm flipV="1">
            <a:off x="7034213" y="2820988"/>
            <a:ext cx="228600" cy="5191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16"/>
          <p:cNvSpPr txBox="1">
            <a:spLocks noChangeArrowheads="1"/>
          </p:cNvSpPr>
          <p:nvPr/>
        </p:nvSpPr>
        <p:spPr bwMode="auto">
          <a:xfrm>
            <a:off x="6011863" y="2565400"/>
            <a:ext cx="2046287" cy="307975"/>
          </a:xfrm>
          <a:prstGeom prst="rect">
            <a:avLst/>
          </a:prstGeom>
          <a:solidFill>
            <a:schemeClr val="bg1"/>
          </a:solidFill>
          <a:ln w="9525">
            <a:solidFill>
              <a:srgbClr val="0070C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latin typeface="Calibri" pitchFamily="34" charset="0"/>
                <a:cs typeface="Calibri" pitchFamily="34" charset="0"/>
              </a:rPr>
              <a:t>1997 NAAQS (0.084 ppm)</a:t>
            </a:r>
            <a:endParaRPr lang="en-US" sz="1400" dirty="0">
              <a:latin typeface="Calibri" pitchFamily="34" charset="0"/>
            </a:endParaRPr>
          </a:p>
        </p:txBody>
      </p:sp>
      <p:sp>
        <p:nvSpPr>
          <p:cNvPr id="29" name="Rectangle 1"/>
          <p:cNvSpPr>
            <a:spLocks noChangeArrowheads="1"/>
          </p:cNvSpPr>
          <p:nvPr/>
        </p:nvSpPr>
        <p:spPr bwMode="auto">
          <a:xfrm>
            <a:off x="1331913" y="3895725"/>
            <a:ext cx="6904037" cy="392113"/>
          </a:xfrm>
          <a:prstGeom prst="rect">
            <a:avLst/>
          </a:prstGeom>
          <a:solidFill>
            <a:schemeClr val="tx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endParaRPr lang="en-US" dirty="0"/>
          </a:p>
        </p:txBody>
      </p:sp>
      <p:sp>
        <p:nvSpPr>
          <p:cNvPr id="30" name="TextBox 2"/>
          <p:cNvSpPr txBox="1">
            <a:spLocks noChangeArrowheads="1"/>
          </p:cNvSpPr>
          <p:nvPr/>
        </p:nvSpPr>
        <p:spPr bwMode="auto">
          <a:xfrm>
            <a:off x="3563938" y="4581525"/>
            <a:ext cx="2879725" cy="584200"/>
          </a:xfrm>
          <a:prstGeom prst="rect">
            <a:avLst/>
          </a:prstGeom>
          <a:solidFill>
            <a:schemeClr val="bg1"/>
          </a:solidFill>
          <a:ln w="9525">
            <a:solidFill>
              <a:schemeClr val="accent3">
                <a:lumMod val="50000"/>
              </a:schemeClr>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solidFill>
                  <a:srgbClr val="0033CC"/>
                </a:solidFill>
                <a:latin typeface="Arial" charset="0"/>
              </a:rPr>
              <a:t>EPA Final Policy Assessment</a:t>
            </a:r>
          </a:p>
          <a:p>
            <a:pPr eaLnBrk="1" hangingPunct="1"/>
            <a:r>
              <a:rPr lang="en-US" sz="1600" dirty="0">
                <a:solidFill>
                  <a:srgbClr val="0033CC"/>
                </a:solidFill>
                <a:latin typeface="Arial" charset="0"/>
              </a:rPr>
              <a:t>0.060 to 0.070 ppm</a:t>
            </a:r>
          </a:p>
        </p:txBody>
      </p:sp>
      <p:cxnSp>
        <p:nvCxnSpPr>
          <p:cNvPr id="31" name="Straight Arrow Connector 4"/>
          <p:cNvCxnSpPr>
            <a:cxnSpLocks noChangeShapeType="1"/>
          </p:cNvCxnSpPr>
          <p:nvPr/>
        </p:nvCxnSpPr>
        <p:spPr bwMode="auto">
          <a:xfrm flipV="1">
            <a:off x="5148263" y="4303713"/>
            <a:ext cx="215900" cy="277812"/>
          </a:xfrm>
          <a:prstGeom prst="straightConnector1">
            <a:avLst/>
          </a:prstGeom>
          <a:noFill/>
          <a:ln w="38100" algn="ctr">
            <a:solidFill>
              <a:schemeClr val="accent3">
                <a:lumMod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742069E4-76F3-4E94-9C4D-496FE29DFB4E}" type="slidenum">
              <a:rPr lang="en-US" smtClean="0"/>
              <a:pPr>
                <a:defRPr/>
              </a:pPr>
              <a:t>24</a:t>
            </a:fld>
            <a:endParaRPr lang="en-US" dirty="0"/>
          </a:p>
        </p:txBody>
      </p:sp>
    </p:spTree>
    <p:extLst>
      <p:ext uri="{BB962C8B-B14F-4D97-AF65-F5344CB8AC3E}">
        <p14:creationId xmlns:p14="http://schemas.microsoft.com/office/powerpoint/2010/main" val="245516696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3"/>
          <p:cNvSpPr>
            <a:spLocks noGrp="1"/>
          </p:cNvSpPr>
          <p:nvPr>
            <p:ph type="title"/>
          </p:nvPr>
        </p:nvSpPr>
        <p:spPr>
          <a:xfrm>
            <a:off x="457200" y="-152400"/>
            <a:ext cx="8229600" cy="1143000"/>
          </a:xfrm>
        </p:spPr>
        <p:txBody>
          <a:bodyPr/>
          <a:lstStyle/>
          <a:p>
            <a:r>
              <a:rPr lang="en-US" sz="3600" b="1" dirty="0">
                <a:solidFill>
                  <a:schemeClr val="bg1"/>
                </a:solidFill>
              </a:rPr>
              <a:t>PM</a:t>
            </a:r>
            <a:r>
              <a:rPr lang="en-US" sz="3600" b="1" baseline="-25000" dirty="0">
                <a:solidFill>
                  <a:schemeClr val="bg1"/>
                </a:solidFill>
              </a:rPr>
              <a:t>2.5</a:t>
            </a:r>
            <a:r>
              <a:rPr lang="en-US" sz="3600" b="1" dirty="0">
                <a:solidFill>
                  <a:schemeClr val="bg1"/>
                </a:solidFill>
              </a:rPr>
              <a:t> Annual Design </a:t>
            </a:r>
            <a:r>
              <a:rPr lang="en-US" sz="3600" b="1" dirty="0" smtClean="0">
                <a:solidFill>
                  <a:schemeClr val="bg1"/>
                </a:solidFill>
              </a:rPr>
              <a:t>Values </a:t>
            </a:r>
            <a:r>
              <a:rPr lang="en-US" sz="3600" b="1" dirty="0">
                <a:solidFill>
                  <a:schemeClr val="bg1"/>
                </a:solidFill>
              </a:rPr>
              <a:t>(µg/m</a:t>
            </a:r>
            <a:r>
              <a:rPr lang="en-US" sz="3600" b="1" baseline="30000" dirty="0">
                <a:solidFill>
                  <a:schemeClr val="bg1"/>
                </a:solidFill>
              </a:rPr>
              <a:t>3</a:t>
            </a:r>
            <a:r>
              <a:rPr lang="en-US" sz="3600" b="1" dirty="0">
                <a:solidFill>
                  <a:schemeClr val="bg1"/>
                </a:solidFill>
              </a:rPr>
              <a:t>)</a:t>
            </a:r>
            <a:r>
              <a:rPr lang="en-US" sz="3600" b="1" dirty="0" smtClean="0">
                <a:solidFill>
                  <a:schemeClr val="bg1"/>
                </a:solidFill>
              </a:rPr>
              <a:t> </a:t>
            </a:r>
          </a:p>
        </p:txBody>
      </p:sp>
      <p:pic>
        <p:nvPicPr>
          <p:cNvPr id="21546"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95" y="1143000"/>
            <a:ext cx="8414609" cy="516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9DB96DE-4E9C-494C-B1BC-458F6EEEFAD7}" type="slidenum">
              <a:rPr lang="en-US" smtClean="0"/>
              <a:pPr>
                <a:defRPr/>
              </a:pPr>
              <a:t>25</a:t>
            </a:fld>
            <a:endParaRPr 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ss.jpg"/>
          <p:cNvPicPr>
            <a:picLocks noChangeAspect="1"/>
          </p:cNvPicPr>
          <p:nvPr/>
        </p:nvPicPr>
        <p:blipFill>
          <a:blip r:embed="rId3"/>
          <a:stretch>
            <a:fillRect/>
          </a:stretch>
        </p:blipFill>
        <p:spPr>
          <a:xfrm>
            <a:off x="0" y="0"/>
            <a:ext cx="9144000" cy="1295400"/>
          </a:xfrm>
          <a:prstGeom prst="rect">
            <a:avLst/>
          </a:prstGeom>
        </p:spPr>
      </p:pic>
      <p:pic>
        <p:nvPicPr>
          <p:cNvPr id="1028" name="Picture 4" descr="Comparison of Growth Areas and Emissions, showing that between 1980 and 2012, gross domestic product increased 133 percent, vehicle miles traveled increased 92 percent, energy consumption increased 27 percent, and U.S. population grew by 38 percent. During the same time period, total emissions of the six principal air pollutants dropped by 67 percent. The graph also shows that between 1980 and 2012, CO2 emissions increased by 19 perc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2225041"/>
            <a:ext cx="7770485" cy="4131309"/>
          </a:xfrm>
          <a:prstGeom prst="rect">
            <a:avLst/>
          </a:prstGeom>
          <a:noFill/>
          <a:extLst>
            <a:ext uri="{909E8E84-426E-40DD-AFC4-6F175D3DCCD1}">
              <a14:hiddenFill xmlns:a14="http://schemas.microsoft.com/office/drawing/2010/main">
                <a:solidFill>
                  <a:srgbClr val="FFFFFF"/>
                </a:solidFill>
              </a14:hiddenFill>
            </a:ext>
          </a:extLst>
        </p:spPr>
      </p:pic>
      <p:sp>
        <p:nvSpPr>
          <p:cNvPr id="16386" name="Title 1"/>
          <p:cNvSpPr>
            <a:spLocks noGrp="1"/>
          </p:cNvSpPr>
          <p:nvPr>
            <p:ph type="title"/>
          </p:nvPr>
        </p:nvSpPr>
        <p:spPr>
          <a:xfrm>
            <a:off x="14287" y="152400"/>
            <a:ext cx="8824913" cy="1143000"/>
          </a:xfrm>
          <a:noFill/>
        </p:spPr>
        <p:txBody>
          <a:bodyPr>
            <a:normAutofit fontScale="90000"/>
          </a:bodyPr>
          <a:lstStyle/>
          <a:p>
            <a:pPr eaLnBrk="1" hangingPunct="1"/>
            <a:r>
              <a:rPr lang="en-US" altLang="en-US" b="1" dirty="0" smtClean="0">
                <a:solidFill>
                  <a:schemeClr val="bg1"/>
                </a:solidFill>
              </a:rPr>
              <a:t>Economic Growth &amp; Cleaner Air</a:t>
            </a:r>
            <a:br>
              <a:rPr lang="en-US" altLang="en-US" b="1" dirty="0" smtClean="0">
                <a:solidFill>
                  <a:schemeClr val="bg1"/>
                </a:solidFill>
              </a:rPr>
            </a:br>
            <a:r>
              <a:rPr lang="en-US" altLang="en-US" b="1" dirty="0" smtClean="0">
                <a:solidFill>
                  <a:schemeClr val="bg1"/>
                </a:solidFill>
              </a:rPr>
              <a:t>Are Compatible</a:t>
            </a:r>
          </a:p>
        </p:txBody>
      </p:sp>
      <p:sp>
        <p:nvSpPr>
          <p:cNvPr id="2" name="TextBox 1"/>
          <p:cNvSpPr txBox="1"/>
          <p:nvPr/>
        </p:nvSpPr>
        <p:spPr>
          <a:xfrm>
            <a:off x="14287" y="1524000"/>
            <a:ext cx="9144000" cy="615553"/>
          </a:xfrm>
          <a:prstGeom prst="rect">
            <a:avLst/>
          </a:prstGeom>
          <a:solidFill>
            <a:schemeClr val="accent1">
              <a:lumMod val="75000"/>
            </a:schemeClr>
          </a:solidFill>
        </p:spPr>
        <p:txBody>
          <a:bodyPr wrap="square" rtlCol="0">
            <a:spAutoFit/>
          </a:bodyPr>
          <a:lstStyle/>
          <a:p>
            <a:pPr algn="ctr"/>
            <a:r>
              <a:rPr lang="en-US" sz="1600" b="1" dirty="0">
                <a:solidFill>
                  <a:srgbClr val="FFFFFF"/>
                </a:solidFill>
                <a:latin typeface="Calibri"/>
              </a:rPr>
              <a:t>Between 1980 and 2012, total emissions of the six principal air </a:t>
            </a:r>
            <a:r>
              <a:rPr lang="en-US" sz="1600" b="1" dirty="0" smtClean="0">
                <a:solidFill>
                  <a:srgbClr val="FFFFFF"/>
                </a:solidFill>
                <a:latin typeface="Calibri"/>
              </a:rPr>
              <a:t>pollutants dropped </a:t>
            </a:r>
            <a:r>
              <a:rPr lang="en-US" sz="1600" b="1" dirty="0">
                <a:solidFill>
                  <a:srgbClr val="FFFFFF"/>
                </a:solidFill>
                <a:latin typeface="Calibri"/>
              </a:rPr>
              <a:t>by 67 </a:t>
            </a:r>
            <a:r>
              <a:rPr lang="en-US" sz="1600" b="1" dirty="0" smtClean="0">
                <a:solidFill>
                  <a:srgbClr val="FFFFFF"/>
                </a:solidFill>
                <a:latin typeface="Calibri"/>
              </a:rPr>
              <a:t>percent, </a:t>
            </a:r>
            <a:r>
              <a:rPr lang="en-US" sz="1600" b="1" dirty="0">
                <a:solidFill>
                  <a:srgbClr val="FFFFFF"/>
                </a:solidFill>
                <a:latin typeface="Calibri"/>
              </a:rPr>
              <a:t>while the gross domestic product increased by 133 percent</a:t>
            </a:r>
            <a:r>
              <a:rPr lang="en-US" b="1" dirty="0">
                <a:solidFill>
                  <a:srgbClr val="FFFFFF"/>
                </a:solidFill>
                <a:latin typeface="Calibri"/>
              </a:rPr>
              <a:t>.</a:t>
            </a:r>
          </a:p>
        </p:txBody>
      </p:sp>
      <p:sp>
        <p:nvSpPr>
          <p:cNvPr id="3" name="Slide Number Placeholder 2"/>
          <p:cNvSpPr>
            <a:spLocks noGrp="1"/>
          </p:cNvSpPr>
          <p:nvPr>
            <p:ph type="sldNum" sz="quarter" idx="12"/>
          </p:nvPr>
        </p:nvSpPr>
        <p:spPr/>
        <p:txBody>
          <a:bodyPr/>
          <a:lstStyle/>
          <a:p>
            <a:pPr>
              <a:defRPr/>
            </a:pPr>
            <a:fld id="{03F4307F-54BD-4909-AA46-CCFC8A48C261}" type="slidenum">
              <a:rPr lang="en-US" smtClean="0"/>
              <a:pPr>
                <a:defRPr/>
              </a:pPr>
              <a:t>26</a:t>
            </a:fld>
            <a:endParaRPr lang="en-US" dirty="0"/>
          </a:p>
        </p:txBody>
      </p:sp>
    </p:spTree>
    <p:extLst>
      <p:ext uri="{BB962C8B-B14F-4D97-AF65-F5344CB8AC3E}">
        <p14:creationId xmlns:p14="http://schemas.microsoft.com/office/powerpoint/2010/main" val="2806895111"/>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524000" y="1676400"/>
            <a:ext cx="7162800" cy="4297363"/>
          </a:xfrm>
        </p:spPr>
        <p:txBody>
          <a:bodyPr/>
          <a:lstStyle/>
          <a:p>
            <a:r>
              <a:rPr lang="en-US" sz="3000" dirty="0" smtClean="0">
                <a:solidFill>
                  <a:schemeClr val="accent3">
                    <a:lumMod val="50000"/>
                  </a:schemeClr>
                </a:solidFill>
              </a:rPr>
              <a:t>New Ozone Standard, expected to be lower than current standard, proposed December 2014</a:t>
            </a:r>
          </a:p>
          <a:p>
            <a:r>
              <a:rPr lang="en-US" sz="3000" dirty="0" smtClean="0">
                <a:solidFill>
                  <a:schemeClr val="accent3">
                    <a:lumMod val="50000"/>
                  </a:schemeClr>
                </a:solidFill>
              </a:rPr>
              <a:t>EPA’s Clean Power Plan Proposal</a:t>
            </a:r>
          </a:p>
          <a:p>
            <a:endParaRPr lang="en-US" sz="3000" b="1" dirty="0" smtClean="0"/>
          </a:p>
        </p:txBody>
      </p:sp>
      <p:pic>
        <p:nvPicPr>
          <p:cNvPr id="31749" name="Picture 4" descr="Edge-of-a-Wheat-Field-with-Poppies-and-a-Lark-by-Vincent-Van-Gogh-OSA401.jpg"/>
          <p:cNvPicPr>
            <a:picLocks noChangeAspect="1"/>
          </p:cNvPicPr>
          <p:nvPr/>
        </p:nvPicPr>
        <p:blipFill>
          <a:blip r:embed="rId2">
            <a:extLst>
              <a:ext uri="{28A0092B-C50C-407E-A947-70E740481C1C}">
                <a14:useLocalDpi xmlns:a14="http://schemas.microsoft.com/office/drawing/2010/main" val="0"/>
              </a:ext>
            </a:extLst>
          </a:blip>
          <a:srcRect r="41772"/>
          <a:stretch>
            <a:fillRect/>
          </a:stretch>
        </p:blipFill>
        <p:spPr bwMode="auto">
          <a:xfrm>
            <a:off x="0" y="0"/>
            <a:ext cx="1065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74638"/>
            <a:ext cx="7391400" cy="1143000"/>
          </a:xfrm>
        </p:spPr>
        <p:txBody>
          <a:bodyPr/>
          <a:lstStyle/>
          <a:p>
            <a:r>
              <a:rPr lang="en-US" sz="4000" b="1" dirty="0" smtClean="0">
                <a:solidFill>
                  <a:schemeClr val="accent3">
                    <a:lumMod val="50000"/>
                  </a:schemeClr>
                </a:solidFill>
              </a:rPr>
              <a:t>Issues to Keep an Eye On</a:t>
            </a:r>
            <a:endParaRPr lang="en-US" sz="4000" b="1" dirty="0">
              <a:solidFill>
                <a:schemeClr val="accent3">
                  <a:lumMod val="50000"/>
                </a:schemeClr>
              </a:solidFill>
            </a:endParaRPr>
          </a:p>
        </p:txBody>
      </p:sp>
      <p:cxnSp>
        <p:nvCxnSpPr>
          <p:cNvPr id="4" name="Straight Connector 3"/>
          <p:cNvCxnSpPr/>
          <p:nvPr/>
        </p:nvCxnSpPr>
        <p:spPr>
          <a:xfrm>
            <a:off x="1447800" y="1143000"/>
            <a:ext cx="739140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27</a:t>
            </a:fld>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ky.jpg"/>
          <p:cNvPicPr>
            <a:picLocks noChangeAspect="1"/>
          </p:cNvPicPr>
          <p:nvPr/>
        </p:nvPicPr>
        <p:blipFill>
          <a:blip r:embed="rId2"/>
          <a:stretch>
            <a:fillRect/>
          </a:stretch>
        </p:blipFill>
        <p:spPr>
          <a:xfrm>
            <a:off x="0" y="0"/>
            <a:ext cx="9144000" cy="685800"/>
          </a:xfrm>
          <a:prstGeom prst="rect">
            <a:avLst/>
          </a:prstGeom>
        </p:spPr>
      </p:pic>
      <p:sp>
        <p:nvSpPr>
          <p:cNvPr id="200706" name="Text Box 2"/>
          <p:cNvSpPr txBox="1">
            <a:spLocks noChangeArrowheads="1"/>
          </p:cNvSpPr>
          <p:nvPr/>
        </p:nvSpPr>
        <p:spPr bwMode="auto">
          <a:xfrm>
            <a:off x="780473" y="0"/>
            <a:ext cx="7467600" cy="707886"/>
          </a:xfrm>
          <a:prstGeom prst="rect">
            <a:avLst/>
          </a:prstGeom>
          <a:noFill/>
          <a:ln w="9525">
            <a:noFill/>
            <a:miter lim="800000"/>
            <a:headEnd/>
            <a:tailEnd/>
          </a:ln>
          <a:effectLst/>
        </p:spPr>
        <p:txBody>
          <a:bodyPr>
            <a:spAutoFit/>
          </a:bodyPr>
          <a:lstStyle/>
          <a:p>
            <a:pPr algn="ctr">
              <a:defRPr/>
            </a:pPr>
            <a:r>
              <a:rPr lang="en-US" sz="4000" b="1" dirty="0" smtClean="0">
                <a:solidFill>
                  <a:srgbClr val="C8C8B1"/>
                </a:solidFill>
                <a:latin typeface="Calibri"/>
                <a:ea typeface="+mj-ea"/>
                <a:cs typeface="+mj-cs"/>
              </a:rPr>
              <a:t>Monitor and Report Air Quality</a:t>
            </a:r>
            <a:endParaRPr lang="en-US" sz="4000" b="1" dirty="0">
              <a:solidFill>
                <a:srgbClr val="C8C8B1"/>
              </a:solidFill>
              <a:latin typeface="Calibri"/>
              <a:ea typeface="+mj-ea"/>
              <a:cs typeface="+mj-cs"/>
            </a:endParaRPr>
          </a:p>
        </p:txBody>
      </p:sp>
      <p:pic>
        <p:nvPicPr>
          <p:cNvPr id="9219" name="Picture 3" descr="C:\Documents and Settings\VGiles\My Documents\My Pictures\monitor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473" y="1118421"/>
            <a:ext cx="2801916" cy="31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Documents and Settings\VGiles\My Documents\My Pictures\AMP4.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598" r="1"/>
          <a:stretch/>
        </p:blipFill>
        <p:spPr bwMode="auto">
          <a:xfrm>
            <a:off x="314746" y="1499496"/>
            <a:ext cx="931453" cy="226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86506" y="3200401"/>
            <a:ext cx="3025866" cy="287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C:\Documents and Settings\VGiles\My Documents\My Pictures\AMP7.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7813" y="4696754"/>
            <a:ext cx="1454576" cy="10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16841" y="1067563"/>
            <a:ext cx="2168548" cy="154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C:\Documents and Settings\VGiles\My Documents\My Pictures\AMP3-2.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806" y="4662939"/>
            <a:ext cx="1679465" cy="134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375213" y="4036704"/>
            <a:ext cx="350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1400" b="1" dirty="0">
                <a:solidFill>
                  <a:srgbClr val="7A7A7A">
                    <a:lumMod val="50000"/>
                  </a:srgbClr>
                </a:solidFill>
                <a:latin typeface="Calibri"/>
              </a:rPr>
              <a:t>53 Monitoring sites in Georgia</a:t>
            </a:r>
          </a:p>
        </p:txBody>
      </p:sp>
      <p:sp>
        <p:nvSpPr>
          <p:cNvPr id="2" name="TextBox 1"/>
          <p:cNvSpPr txBox="1"/>
          <p:nvPr/>
        </p:nvSpPr>
        <p:spPr>
          <a:xfrm>
            <a:off x="2819400" y="1219835"/>
            <a:ext cx="2819401" cy="369332"/>
          </a:xfrm>
          <a:prstGeom prst="rect">
            <a:avLst/>
          </a:prstGeom>
          <a:noFill/>
        </p:spPr>
        <p:txBody>
          <a:bodyPr wrap="square" rtlCol="0">
            <a:spAutoFit/>
          </a:bodyPr>
          <a:lstStyle/>
          <a:p>
            <a:endParaRPr lang="en-US" dirty="0">
              <a:solidFill>
                <a:srgbClr val="000000"/>
              </a:solidFill>
            </a:endParaRPr>
          </a:p>
        </p:txBody>
      </p:sp>
      <p:sp>
        <p:nvSpPr>
          <p:cNvPr id="13" name="Text Box 11"/>
          <p:cNvSpPr txBox="1">
            <a:spLocks noChangeArrowheads="1"/>
          </p:cNvSpPr>
          <p:nvPr/>
        </p:nvSpPr>
        <p:spPr bwMode="auto">
          <a:xfrm>
            <a:off x="-152400" y="6107134"/>
            <a:ext cx="50954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sz="1400" b="1" dirty="0" smtClean="0">
                <a:solidFill>
                  <a:srgbClr val="7A7A7A">
                    <a:lumMod val="50000"/>
                  </a:srgbClr>
                </a:solidFill>
                <a:latin typeface="Calibri"/>
              </a:rPr>
              <a:t>Monitor, Collect, Verify and  Analyze Multiple Pollutants</a:t>
            </a:r>
            <a:endParaRPr lang="en-US" sz="1400" b="1" dirty="0">
              <a:solidFill>
                <a:srgbClr val="7A7A7A">
                  <a:lumMod val="50000"/>
                </a:srgbClr>
              </a:solidFill>
              <a:latin typeface="Calibri"/>
            </a:endParaRPr>
          </a:p>
        </p:txBody>
      </p:sp>
      <p:sp>
        <p:nvSpPr>
          <p:cNvPr id="3" name="TextBox 2"/>
          <p:cNvSpPr txBox="1"/>
          <p:nvPr/>
        </p:nvSpPr>
        <p:spPr>
          <a:xfrm>
            <a:off x="3104723" y="1264806"/>
            <a:ext cx="3223614" cy="1754326"/>
          </a:xfrm>
          <a:prstGeom prst="rect">
            <a:avLst/>
          </a:prstGeom>
          <a:noFill/>
        </p:spPr>
        <p:txBody>
          <a:bodyPr wrap="square" rtlCol="0">
            <a:spAutoFit/>
          </a:bodyPr>
          <a:lstStyle/>
          <a:p>
            <a:pPr algn="ctr">
              <a:defRPr/>
            </a:pPr>
            <a:r>
              <a:rPr lang="en-US" sz="3600" b="1" dirty="0" smtClean="0">
                <a:solidFill>
                  <a:srgbClr val="4F81BD">
                    <a:lumMod val="50000"/>
                  </a:srgbClr>
                </a:solidFill>
                <a:latin typeface="Calibri"/>
              </a:rPr>
              <a:t>Ambient </a:t>
            </a:r>
            <a:r>
              <a:rPr lang="en-US" sz="3600" b="1" dirty="0">
                <a:solidFill>
                  <a:srgbClr val="4F81BD">
                    <a:lumMod val="50000"/>
                  </a:srgbClr>
                </a:solidFill>
                <a:latin typeface="Calibri"/>
              </a:rPr>
              <a:t>Monitoring Program</a:t>
            </a:r>
          </a:p>
        </p:txBody>
      </p:sp>
      <p:sp>
        <p:nvSpPr>
          <p:cNvPr id="16" name="Text Box 11"/>
          <p:cNvSpPr txBox="1">
            <a:spLocks noChangeArrowheads="1"/>
          </p:cNvSpPr>
          <p:nvPr/>
        </p:nvSpPr>
        <p:spPr bwMode="auto">
          <a:xfrm>
            <a:off x="6516841" y="2704799"/>
            <a:ext cx="2536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1400" b="1" dirty="0" smtClean="0">
                <a:solidFill>
                  <a:srgbClr val="7A7A7A">
                    <a:lumMod val="50000"/>
                  </a:srgbClr>
                </a:solidFill>
                <a:latin typeface="Calibri"/>
              </a:rPr>
              <a:t>Meteorological Monitoring</a:t>
            </a:r>
            <a:endParaRPr lang="en-US" sz="1400" b="1" dirty="0">
              <a:solidFill>
                <a:srgbClr val="7A7A7A">
                  <a:lumMod val="50000"/>
                </a:srgbClr>
              </a:solidFill>
              <a:latin typeface="Calibri"/>
            </a:endParaRPr>
          </a:p>
        </p:txBody>
      </p:sp>
      <p:sp>
        <p:nvSpPr>
          <p:cNvPr id="17" name="Text Box 11"/>
          <p:cNvSpPr txBox="1">
            <a:spLocks noChangeArrowheads="1"/>
          </p:cNvSpPr>
          <p:nvPr/>
        </p:nvSpPr>
        <p:spPr bwMode="auto">
          <a:xfrm>
            <a:off x="6716325" y="6111670"/>
            <a:ext cx="2137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1400" b="1" dirty="0" smtClean="0">
                <a:solidFill>
                  <a:srgbClr val="7A7A7A">
                    <a:lumMod val="50000"/>
                  </a:srgbClr>
                </a:solidFill>
                <a:latin typeface="Calibri"/>
              </a:rPr>
              <a:t>Air Quality Forecasting</a:t>
            </a:r>
            <a:endParaRPr lang="en-US" sz="1400" b="1" dirty="0">
              <a:solidFill>
                <a:srgbClr val="7A7A7A">
                  <a:lumMod val="50000"/>
                </a:srgbClr>
              </a:solidFill>
              <a:latin typeface="Calibri"/>
            </a:endParaRPr>
          </a:p>
        </p:txBody>
      </p:sp>
      <p:sp>
        <p:nvSpPr>
          <p:cNvPr id="4" name="Slide Number Placeholder 3"/>
          <p:cNvSpPr>
            <a:spLocks noGrp="1"/>
          </p:cNvSpPr>
          <p:nvPr>
            <p:ph type="sldNum" sz="quarter" idx="12"/>
          </p:nvPr>
        </p:nvSpPr>
        <p:spPr/>
        <p:txBody>
          <a:bodyPr/>
          <a:lstStyle/>
          <a:p>
            <a:pPr>
              <a:defRPr/>
            </a:pPr>
            <a:fld id="{B9DB96DE-4E9C-494C-B1BC-458F6EEEFAD7}" type="slidenum">
              <a:rPr lang="en-US" smtClean="0"/>
              <a:pPr>
                <a:defRPr/>
              </a:pPr>
              <a:t>3</a:t>
            </a:fld>
            <a:endParaRPr lang="en-US" dirty="0"/>
          </a:p>
        </p:txBody>
      </p:sp>
    </p:spTree>
    <p:extLst>
      <p:ext uri="{BB962C8B-B14F-4D97-AF65-F5344CB8AC3E}">
        <p14:creationId xmlns:p14="http://schemas.microsoft.com/office/powerpoint/2010/main" val="21448642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OpenHouse\picturefile\P&amp;S\Non_attainment_are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073" y="4495800"/>
            <a:ext cx="2796310" cy="209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Documents and Settings\VGiles\Desktop\model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790700"/>
            <a:ext cx="300418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C:\Documents and Settings\VGiles\Desktop\model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2" y="1790700"/>
            <a:ext cx="2661634"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731767"/>
            <a:ext cx="8534400" cy="646331"/>
          </a:xfrm>
          <a:prstGeom prst="rect">
            <a:avLst/>
          </a:prstGeom>
          <a:noFill/>
        </p:spPr>
        <p:txBody>
          <a:bodyPr wrap="square">
            <a:spAutoFit/>
          </a:bodyPr>
          <a:lstStyle/>
          <a:p>
            <a:pPr algn="ctr">
              <a:spcBef>
                <a:spcPct val="50000"/>
              </a:spcBef>
              <a:defRPr/>
            </a:pPr>
            <a:r>
              <a:rPr lang="en-US" sz="3600" b="1" dirty="0">
                <a:solidFill>
                  <a:srgbClr val="7A7A7A">
                    <a:lumMod val="50000"/>
                  </a:srgbClr>
                </a:solidFill>
                <a:latin typeface="Calibri"/>
                <a:ea typeface="+mj-ea"/>
                <a:cs typeface="Arial" panose="020B0604020202020204" pitchFamily="34" charset="0"/>
              </a:rPr>
              <a:t>Planning and </a:t>
            </a:r>
            <a:r>
              <a:rPr lang="en-US" sz="3600" b="1" dirty="0" smtClean="0">
                <a:solidFill>
                  <a:srgbClr val="7A7A7A">
                    <a:lumMod val="50000"/>
                  </a:srgbClr>
                </a:solidFill>
                <a:latin typeface="Calibri"/>
                <a:ea typeface="+mj-ea"/>
                <a:cs typeface="Arial" panose="020B0604020202020204" pitchFamily="34" charset="0"/>
              </a:rPr>
              <a:t>Support </a:t>
            </a:r>
            <a:r>
              <a:rPr lang="en-US" sz="3600" b="1" dirty="0">
                <a:solidFill>
                  <a:srgbClr val="7A7A7A">
                    <a:lumMod val="50000"/>
                  </a:srgbClr>
                </a:solidFill>
                <a:latin typeface="Calibri"/>
                <a:ea typeface="+mj-ea"/>
                <a:cs typeface="Arial" panose="020B0604020202020204" pitchFamily="34" charset="0"/>
              </a:rPr>
              <a:t>Program</a:t>
            </a:r>
          </a:p>
        </p:txBody>
      </p:sp>
      <p:sp>
        <p:nvSpPr>
          <p:cNvPr id="10250" name="TextBox 2"/>
          <p:cNvSpPr txBox="1">
            <a:spLocks noChangeArrowheads="1"/>
          </p:cNvSpPr>
          <p:nvPr/>
        </p:nvSpPr>
        <p:spPr bwMode="auto">
          <a:xfrm>
            <a:off x="304800" y="762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600" b="1" dirty="0">
                <a:solidFill>
                  <a:srgbClr val="FFFFFF"/>
                </a:solidFill>
              </a:rPr>
              <a:t>Managing Air Quality </a:t>
            </a:r>
          </a:p>
        </p:txBody>
      </p:sp>
      <p:pic>
        <p:nvPicPr>
          <p:cNvPr id="11" name="Picture 10" descr="grass.jpg"/>
          <p:cNvPicPr>
            <a:picLocks noChangeAspect="1"/>
          </p:cNvPicPr>
          <p:nvPr/>
        </p:nvPicPr>
        <p:blipFill>
          <a:blip r:embed="rId5"/>
          <a:stretch>
            <a:fillRect/>
          </a:stretch>
        </p:blipFill>
        <p:spPr>
          <a:xfrm>
            <a:off x="0" y="0"/>
            <a:ext cx="9144000" cy="685800"/>
          </a:xfrm>
          <a:prstGeom prst="rect">
            <a:avLst/>
          </a:prstGeom>
        </p:spPr>
      </p:pic>
      <p:sp>
        <p:nvSpPr>
          <p:cNvPr id="12" name="Text Box 2"/>
          <p:cNvSpPr txBox="1">
            <a:spLocks noChangeArrowheads="1"/>
          </p:cNvSpPr>
          <p:nvPr/>
        </p:nvSpPr>
        <p:spPr bwMode="auto">
          <a:xfrm>
            <a:off x="780473" y="0"/>
            <a:ext cx="7467600" cy="707886"/>
          </a:xfrm>
          <a:prstGeom prst="rect">
            <a:avLst/>
          </a:prstGeom>
          <a:noFill/>
          <a:ln w="9525">
            <a:noFill/>
            <a:miter lim="800000"/>
            <a:headEnd/>
            <a:tailEnd/>
          </a:ln>
          <a:effectLst/>
        </p:spPr>
        <p:txBody>
          <a:bodyPr>
            <a:spAutoFit/>
          </a:bodyPr>
          <a:lstStyle/>
          <a:p>
            <a:pPr algn="ctr">
              <a:defRPr/>
            </a:pPr>
            <a:r>
              <a:rPr lang="en-US" sz="4000" b="1" dirty="0" smtClean="0">
                <a:solidFill>
                  <a:srgbClr val="C8C8B1"/>
                </a:solidFill>
                <a:latin typeface="Calibri"/>
                <a:ea typeface="+mj-ea"/>
                <a:cs typeface="+mj-cs"/>
              </a:rPr>
              <a:t>Data Analysis and Planning</a:t>
            </a:r>
            <a:endParaRPr lang="en-US" sz="4000" b="1" dirty="0">
              <a:solidFill>
                <a:srgbClr val="C8C8B1"/>
              </a:solidFill>
              <a:latin typeface="Calibri"/>
              <a:ea typeface="+mj-ea"/>
              <a:cs typeface="+mj-cs"/>
            </a:endParaRPr>
          </a:p>
        </p:txBody>
      </p:sp>
      <p:sp>
        <p:nvSpPr>
          <p:cNvPr id="15363" name="Text Box 5"/>
          <p:cNvSpPr txBox="1">
            <a:spLocks noChangeArrowheads="1"/>
          </p:cNvSpPr>
          <p:nvPr/>
        </p:nvSpPr>
        <p:spPr bwMode="auto">
          <a:xfrm>
            <a:off x="2914073" y="1494090"/>
            <a:ext cx="3200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ct val="50000"/>
              </a:spcBef>
              <a:buFont typeface="Arial" panose="020B0604020202020204" pitchFamily="34" charset="0"/>
              <a:buChar char="•"/>
              <a:defRPr/>
            </a:pPr>
            <a:r>
              <a:rPr lang="en-US" sz="2000" b="1" dirty="0" smtClean="0">
                <a:solidFill>
                  <a:srgbClr val="000066"/>
                </a:solidFill>
                <a:latin typeface="Calibri"/>
                <a:cs typeface="Times New Roman" pitchFamily="18" charset="0"/>
              </a:rPr>
              <a:t>Data Analysis</a:t>
            </a:r>
          </a:p>
          <a:p>
            <a:pPr marL="342900" indent="-342900" eaLnBrk="1" hangingPunct="1">
              <a:spcBef>
                <a:spcPct val="50000"/>
              </a:spcBef>
              <a:buFont typeface="Arial" panose="020B0604020202020204" pitchFamily="34" charset="0"/>
              <a:buChar char="•"/>
              <a:defRPr/>
            </a:pPr>
            <a:r>
              <a:rPr lang="en-US" sz="2000" b="1" dirty="0" smtClean="0">
                <a:solidFill>
                  <a:srgbClr val="000066"/>
                </a:solidFill>
                <a:latin typeface="Calibri"/>
                <a:cs typeface="Times New Roman" pitchFamily="18" charset="0"/>
              </a:rPr>
              <a:t>Modeling</a:t>
            </a:r>
          </a:p>
          <a:p>
            <a:pPr marL="342900" indent="-342900" eaLnBrk="1" hangingPunct="1">
              <a:spcBef>
                <a:spcPct val="50000"/>
              </a:spcBef>
              <a:buFont typeface="Arial" panose="020B0604020202020204" pitchFamily="34" charset="0"/>
              <a:buChar char="•"/>
              <a:defRPr/>
            </a:pPr>
            <a:r>
              <a:rPr lang="en-US" sz="2000" b="1" dirty="0" smtClean="0">
                <a:solidFill>
                  <a:srgbClr val="000066"/>
                </a:solidFill>
                <a:latin typeface="Calibri"/>
                <a:cs typeface="Times New Roman" pitchFamily="18" charset="0"/>
              </a:rPr>
              <a:t>Control Strategy</a:t>
            </a:r>
          </a:p>
          <a:p>
            <a:pPr marL="342900" indent="-342900" eaLnBrk="1" hangingPunct="1">
              <a:spcBef>
                <a:spcPct val="50000"/>
              </a:spcBef>
              <a:buFont typeface="Arial" panose="020B0604020202020204" pitchFamily="34" charset="0"/>
              <a:buChar char="•"/>
              <a:defRPr/>
            </a:pPr>
            <a:r>
              <a:rPr lang="en-US" sz="2000" b="1" dirty="0" smtClean="0">
                <a:solidFill>
                  <a:srgbClr val="000066"/>
                </a:solidFill>
                <a:latin typeface="Calibri"/>
                <a:cs typeface="Times New Roman" pitchFamily="18" charset="0"/>
              </a:rPr>
              <a:t>Rule Development</a:t>
            </a:r>
          </a:p>
          <a:p>
            <a:pPr marL="342900" indent="-342900" eaLnBrk="1" hangingPunct="1">
              <a:spcBef>
                <a:spcPct val="50000"/>
              </a:spcBef>
              <a:buFont typeface="Arial" panose="020B0604020202020204" pitchFamily="34" charset="0"/>
              <a:buChar char="•"/>
              <a:defRPr/>
            </a:pPr>
            <a:r>
              <a:rPr lang="en-US" sz="2000" b="1" dirty="0" smtClean="0">
                <a:solidFill>
                  <a:srgbClr val="000066"/>
                </a:solidFill>
                <a:latin typeface="Calibri"/>
                <a:cs typeface="Times New Roman" pitchFamily="18" charset="0"/>
              </a:rPr>
              <a:t>Manage Georgia’s State Implementation Plan (SIP)</a:t>
            </a:r>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4</a:t>
            </a:fld>
            <a:endParaRPr lang="en-US" dirty="0"/>
          </a:p>
        </p:txBody>
      </p:sp>
    </p:spTree>
    <p:extLst>
      <p:ext uri="{BB962C8B-B14F-4D97-AF65-F5344CB8AC3E}">
        <p14:creationId xmlns:p14="http://schemas.microsoft.com/office/powerpoint/2010/main" val="37010521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heat.jpg"/>
          <p:cNvPicPr>
            <a:picLocks noChangeAspect="1"/>
          </p:cNvPicPr>
          <p:nvPr/>
        </p:nvPicPr>
        <p:blipFill>
          <a:blip r:embed="rId2"/>
          <a:stretch>
            <a:fillRect/>
          </a:stretch>
        </p:blipFill>
        <p:spPr>
          <a:xfrm>
            <a:off x="0" y="0"/>
            <a:ext cx="9144000" cy="838200"/>
          </a:xfrm>
          <a:prstGeom prst="rect">
            <a:avLst/>
          </a:prstGeom>
        </p:spPr>
      </p:pic>
      <p:pic>
        <p:nvPicPr>
          <p:cNvPr id="12291" name="Picture 3" descr="C:\Documents and Settings\vgiles\Desktop\Vicky Giles Backup Part 2\My Documents\My Pictures\hearings&amp;meetings\Reynolds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409" y="3989445"/>
            <a:ext cx="222525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4"/>
          <p:cNvSpPr txBox="1">
            <a:spLocks noChangeArrowheads="1"/>
          </p:cNvSpPr>
          <p:nvPr/>
        </p:nvSpPr>
        <p:spPr bwMode="auto">
          <a:xfrm>
            <a:off x="37289" y="895346"/>
            <a:ext cx="9144000" cy="646331"/>
          </a:xfrm>
          <a:prstGeom prst="rect">
            <a:avLst/>
          </a:prstGeom>
          <a:noFill/>
          <a:ln w="9525">
            <a:noFill/>
            <a:miter lim="800000"/>
            <a:headEnd/>
            <a:tailEnd/>
          </a:ln>
          <a:effectLst/>
        </p:spPr>
        <p:txBody>
          <a:bodyPr wrap="square">
            <a:spAutoFit/>
          </a:bodyPr>
          <a:lstStyle/>
          <a:p>
            <a:pPr algn="ctr">
              <a:spcBef>
                <a:spcPct val="50000"/>
              </a:spcBef>
              <a:defRPr/>
            </a:pPr>
            <a:r>
              <a:rPr lang="en-US" sz="3600" b="1" dirty="0">
                <a:solidFill>
                  <a:srgbClr val="7A7A7A">
                    <a:lumMod val="50000"/>
                  </a:srgbClr>
                </a:solidFill>
                <a:latin typeface="Calibri"/>
                <a:ea typeface="+mj-ea"/>
                <a:cs typeface="Arial" panose="020B0604020202020204" pitchFamily="34" charset="0"/>
              </a:rPr>
              <a:t>Stationary Source Permitting Program</a:t>
            </a:r>
          </a:p>
        </p:txBody>
      </p:sp>
      <p:pic>
        <p:nvPicPr>
          <p:cNvPr id="12293" name="Picture 5" descr="C:\Documents and Settings\VGiles\My Documents\My Pictures\asphalt plant.png"/>
          <p:cNvPicPr>
            <a:picLocks noChangeAspect="1" noChangeArrowheads="1"/>
          </p:cNvPicPr>
          <p:nvPr/>
        </p:nvPicPr>
        <p:blipFill rotWithShape="1">
          <a:blip r:embed="rId4">
            <a:extLst>
              <a:ext uri="{28A0092B-C50C-407E-A947-70E740481C1C}">
                <a14:useLocalDpi xmlns:a14="http://schemas.microsoft.com/office/drawing/2010/main" val="0"/>
              </a:ext>
            </a:extLst>
          </a:blip>
          <a:srcRect r="8572"/>
          <a:stretch/>
        </p:blipFill>
        <p:spPr bwMode="auto">
          <a:xfrm>
            <a:off x="152400" y="3989445"/>
            <a:ext cx="24384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2667000" y="1905000"/>
            <a:ext cx="4114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b="1" i="1" dirty="0">
                <a:solidFill>
                  <a:srgbClr val="FFFFFF"/>
                </a:solidFill>
              </a:rPr>
              <a:t>Review applications and issue air quality construction and operating permits for industries in Georgia.</a:t>
            </a:r>
          </a:p>
        </p:txBody>
      </p:sp>
      <p:pic>
        <p:nvPicPr>
          <p:cNvPr id="12295" name="Picture 7" descr="C:\Documents and Settings\vgiles\My Documents\My Pictures\industry.jpg"/>
          <p:cNvPicPr>
            <a:picLocks noChangeAspect="1" noChangeArrowheads="1"/>
          </p:cNvPicPr>
          <p:nvPr/>
        </p:nvPicPr>
        <p:blipFill>
          <a:blip r:embed="rId5">
            <a:extLst>
              <a:ext uri="{28A0092B-C50C-407E-A947-70E740481C1C}">
                <a14:useLocalDpi xmlns:a14="http://schemas.microsoft.com/office/drawing/2010/main" val="0"/>
              </a:ext>
            </a:extLst>
          </a:blip>
          <a:srcRect l="10001" r="13333"/>
          <a:stretch>
            <a:fillRect/>
          </a:stretch>
        </p:blipFill>
        <p:spPr bwMode="auto">
          <a:xfrm>
            <a:off x="152400" y="1834064"/>
            <a:ext cx="2438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C:\Documents and Settings\VGiles\My Documents\My Pictures\papermi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5226" y="1834064"/>
            <a:ext cx="2156347" cy="160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2676728" y="4766847"/>
            <a:ext cx="387647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buFont typeface="Arial" panose="020B0604020202020204" pitchFamily="34" charset="0"/>
              <a:buChar char="•"/>
            </a:pPr>
            <a:r>
              <a:rPr lang="en-US" sz="2000" b="1" dirty="0">
                <a:solidFill>
                  <a:srgbClr val="000066"/>
                </a:solidFill>
                <a:latin typeface="Calibri"/>
              </a:rPr>
              <a:t>EPD currently holds permits for 3500 facilities in </a:t>
            </a:r>
            <a:r>
              <a:rPr lang="en-US" sz="2000" b="1" dirty="0" smtClean="0">
                <a:solidFill>
                  <a:srgbClr val="000066"/>
                </a:solidFill>
                <a:latin typeface="Calibri"/>
              </a:rPr>
              <a:t>Georgia</a:t>
            </a:r>
          </a:p>
          <a:p>
            <a:pPr eaLnBrk="1" hangingPunct="1">
              <a:spcBef>
                <a:spcPct val="50000"/>
              </a:spcBef>
              <a:buFont typeface="Arial" panose="020B0604020202020204" pitchFamily="34" charset="0"/>
              <a:buChar char="•"/>
            </a:pPr>
            <a:r>
              <a:rPr lang="en-US" sz="2000" b="1" dirty="0" smtClean="0">
                <a:solidFill>
                  <a:srgbClr val="000066"/>
                </a:solidFill>
                <a:latin typeface="Calibri"/>
              </a:rPr>
              <a:t>400 </a:t>
            </a:r>
            <a:r>
              <a:rPr lang="en-US" sz="2000" b="1" dirty="0">
                <a:solidFill>
                  <a:srgbClr val="000066"/>
                </a:solidFill>
                <a:latin typeface="Calibri"/>
              </a:rPr>
              <a:t>are Title V </a:t>
            </a:r>
            <a:r>
              <a:rPr lang="en-US" sz="2000" b="1" dirty="0" smtClean="0">
                <a:solidFill>
                  <a:srgbClr val="000066"/>
                </a:solidFill>
                <a:latin typeface="Calibri"/>
              </a:rPr>
              <a:t>Facilities</a:t>
            </a:r>
            <a:endParaRPr lang="en-US" sz="2000" b="1" dirty="0">
              <a:solidFill>
                <a:srgbClr val="000066"/>
              </a:solidFill>
              <a:latin typeface="Calibri"/>
            </a:endParaRPr>
          </a:p>
        </p:txBody>
      </p:sp>
      <p:sp>
        <p:nvSpPr>
          <p:cNvPr id="12" name="Text Box 2"/>
          <p:cNvSpPr txBox="1">
            <a:spLocks noChangeArrowheads="1"/>
          </p:cNvSpPr>
          <p:nvPr/>
        </p:nvSpPr>
        <p:spPr bwMode="auto">
          <a:xfrm>
            <a:off x="838200" y="68759"/>
            <a:ext cx="7467600" cy="707886"/>
          </a:xfrm>
          <a:prstGeom prst="rect">
            <a:avLst/>
          </a:prstGeom>
          <a:noFill/>
          <a:ln w="9525">
            <a:noFill/>
            <a:miter lim="800000"/>
            <a:headEnd/>
            <a:tailEnd/>
          </a:ln>
          <a:effectLst/>
        </p:spPr>
        <p:txBody>
          <a:bodyPr>
            <a:spAutoFit/>
          </a:bodyPr>
          <a:lstStyle/>
          <a:p>
            <a:pPr algn="ctr">
              <a:defRPr/>
            </a:pPr>
            <a:r>
              <a:rPr lang="en-US" sz="4000" b="1" dirty="0" smtClean="0">
                <a:solidFill>
                  <a:srgbClr val="C8C8B1"/>
                </a:solidFill>
                <a:latin typeface="Calibri"/>
                <a:ea typeface="+mj-ea"/>
                <a:cs typeface="+mj-cs"/>
              </a:rPr>
              <a:t>Permitting</a:t>
            </a:r>
            <a:endParaRPr lang="en-US" sz="4000" b="1" dirty="0">
              <a:solidFill>
                <a:srgbClr val="C8C8B1"/>
              </a:solidFill>
              <a:latin typeface="Calibri"/>
              <a:ea typeface="+mj-ea"/>
              <a:cs typeface="+mj-cs"/>
            </a:endParaRPr>
          </a:p>
        </p:txBody>
      </p:sp>
      <p:sp>
        <p:nvSpPr>
          <p:cNvPr id="2" name="TextBox 1"/>
          <p:cNvSpPr txBox="1"/>
          <p:nvPr/>
        </p:nvSpPr>
        <p:spPr>
          <a:xfrm>
            <a:off x="2594264" y="1541677"/>
            <a:ext cx="4322360"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0066"/>
                </a:solidFill>
                <a:latin typeface="Calibri"/>
                <a:cs typeface="Times New Roman" pitchFamily="18" charset="0"/>
              </a:rPr>
              <a:t>Implements all air quality related permitting </a:t>
            </a:r>
            <a:r>
              <a:rPr lang="en-US" sz="2000" b="1" dirty="0" smtClean="0">
                <a:solidFill>
                  <a:srgbClr val="000066"/>
                </a:solidFill>
                <a:latin typeface="Calibri"/>
                <a:cs typeface="Times New Roman" pitchFamily="18" charset="0"/>
              </a:rPr>
              <a:t>requirements</a:t>
            </a:r>
            <a:r>
              <a:rPr lang="en-US" sz="2000" b="1" dirty="0">
                <a:solidFill>
                  <a:srgbClr val="000066"/>
                </a:solidFill>
                <a:latin typeface="Calibri"/>
                <a:cs typeface="Times New Roman" pitchFamily="18" charset="0"/>
              </a:rPr>
              <a:t> </a:t>
            </a:r>
            <a:r>
              <a:rPr lang="en-US" sz="2000" b="1" dirty="0" smtClean="0">
                <a:solidFill>
                  <a:srgbClr val="000066"/>
                </a:solidFill>
                <a:latin typeface="Calibri"/>
                <a:cs typeface="Times New Roman" pitchFamily="18" charset="0"/>
              </a:rPr>
              <a:t>including New Source Review and Operating Permits</a:t>
            </a:r>
          </a:p>
          <a:p>
            <a:pPr marL="742950" lvl="1" indent="-285750">
              <a:buFont typeface="Arial" panose="020B0604020202020204" pitchFamily="34" charset="0"/>
              <a:buChar char="•"/>
            </a:pPr>
            <a:r>
              <a:rPr lang="en-US" sz="2000" b="1" dirty="0" smtClean="0">
                <a:solidFill>
                  <a:srgbClr val="000066"/>
                </a:solidFill>
                <a:latin typeface="Calibri"/>
                <a:cs typeface="Times New Roman" pitchFamily="18" charset="0"/>
              </a:rPr>
              <a:t>Rule applicability analysis </a:t>
            </a:r>
            <a:r>
              <a:rPr lang="en-US" sz="2000" b="1" dirty="0">
                <a:solidFill>
                  <a:srgbClr val="000066"/>
                </a:solidFill>
                <a:latin typeface="Calibri"/>
                <a:cs typeface="Times New Roman" pitchFamily="18" charset="0"/>
              </a:rPr>
              <a:t>(federal and </a:t>
            </a:r>
            <a:r>
              <a:rPr lang="en-US" sz="2000" b="1" dirty="0" smtClean="0">
                <a:solidFill>
                  <a:srgbClr val="000066"/>
                </a:solidFill>
                <a:latin typeface="Calibri"/>
                <a:cs typeface="Times New Roman" pitchFamily="18" charset="0"/>
              </a:rPr>
              <a:t>state)</a:t>
            </a:r>
          </a:p>
          <a:p>
            <a:pPr marL="742950" lvl="1" indent="-285750">
              <a:buFont typeface="Arial" panose="020B0604020202020204" pitchFamily="34" charset="0"/>
              <a:buChar char="•"/>
            </a:pPr>
            <a:r>
              <a:rPr lang="en-US" sz="2000" b="1" dirty="0" smtClean="0">
                <a:solidFill>
                  <a:srgbClr val="000066"/>
                </a:solidFill>
                <a:latin typeface="Calibri"/>
                <a:cs typeface="Times New Roman" pitchFamily="18" charset="0"/>
              </a:rPr>
              <a:t>Toxic Impact Assessment</a:t>
            </a:r>
          </a:p>
          <a:p>
            <a:pPr marL="742950" lvl="1" indent="-285750">
              <a:buFont typeface="Arial" panose="020B0604020202020204" pitchFamily="34" charset="0"/>
              <a:buChar char="•"/>
            </a:pPr>
            <a:r>
              <a:rPr lang="en-US" sz="2000" b="1" dirty="0" smtClean="0">
                <a:solidFill>
                  <a:srgbClr val="000066"/>
                </a:solidFill>
                <a:latin typeface="Calibri"/>
                <a:cs typeface="Times New Roman" pitchFamily="18" charset="0"/>
              </a:rPr>
              <a:t>Develop monitoring</a:t>
            </a:r>
            <a:r>
              <a:rPr lang="en-US" sz="2000" b="1" dirty="0">
                <a:solidFill>
                  <a:srgbClr val="000066"/>
                </a:solidFill>
                <a:latin typeface="Calibri"/>
                <a:cs typeface="Times New Roman" pitchFamily="18" charset="0"/>
              </a:rPr>
              <a:t>, record keeping and </a:t>
            </a:r>
            <a:r>
              <a:rPr lang="en-US" sz="2000" b="1" dirty="0" smtClean="0">
                <a:solidFill>
                  <a:srgbClr val="000066"/>
                </a:solidFill>
                <a:latin typeface="Calibri"/>
                <a:cs typeface="Times New Roman" pitchFamily="18" charset="0"/>
              </a:rPr>
              <a:t>reporting requirements </a:t>
            </a:r>
            <a:endParaRPr lang="en-US" sz="2000" b="1" dirty="0">
              <a:solidFill>
                <a:srgbClr val="000066"/>
              </a:solidFill>
              <a:latin typeface="Calibri"/>
              <a:cs typeface="Times New Roman" pitchFamily="18" charset="0"/>
            </a:endParaRPr>
          </a:p>
        </p:txBody>
      </p:sp>
      <p:sp>
        <p:nvSpPr>
          <p:cNvPr id="3" name="Slide Number Placeholder 2"/>
          <p:cNvSpPr>
            <a:spLocks noGrp="1"/>
          </p:cNvSpPr>
          <p:nvPr>
            <p:ph type="sldNum" sz="quarter" idx="12"/>
          </p:nvPr>
        </p:nvSpPr>
        <p:spPr/>
        <p:txBody>
          <a:bodyPr/>
          <a:lstStyle/>
          <a:p>
            <a:pPr>
              <a:defRPr/>
            </a:pPr>
            <a:fld id="{B9DB96DE-4E9C-494C-B1BC-458F6EEEFAD7}" type="slidenum">
              <a:rPr lang="en-US" smtClean="0"/>
              <a:pPr>
                <a:defRPr/>
              </a:pPr>
              <a:t>5</a:t>
            </a:fld>
            <a:endParaRPr lang="en-US" dirty="0"/>
          </a:p>
        </p:txBody>
      </p:sp>
    </p:spTree>
    <p:extLst>
      <p:ext uri="{BB962C8B-B14F-4D97-AF65-F5344CB8AC3E}">
        <p14:creationId xmlns:p14="http://schemas.microsoft.com/office/powerpoint/2010/main" val="41272032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ky.jpg"/>
          <p:cNvPicPr>
            <a:picLocks noChangeAspect="1"/>
          </p:cNvPicPr>
          <p:nvPr/>
        </p:nvPicPr>
        <p:blipFill>
          <a:blip r:embed="rId2"/>
          <a:stretch>
            <a:fillRect/>
          </a:stretch>
        </p:blipFill>
        <p:spPr>
          <a:xfrm>
            <a:off x="0" y="0"/>
            <a:ext cx="9144000" cy="685800"/>
          </a:xfrm>
          <a:prstGeom prst="rect">
            <a:avLst/>
          </a:prstGeom>
        </p:spPr>
      </p:pic>
      <p:pic>
        <p:nvPicPr>
          <p:cNvPr id="13314" name="Picture 2" descr="S:\COMPLY\Photographs\PCS Nitrogen 2003-08-28\IM0001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509" y="4129378"/>
            <a:ext cx="2262843" cy="15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Method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08" y="1597199"/>
            <a:ext cx="2137602" cy="160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EPA and EPD Joint Inspection in Statesboro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6083" y="1517501"/>
            <a:ext cx="1933821" cy="17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Baghou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6348" y="3666153"/>
            <a:ext cx="1584603" cy="195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EPA and EPD Joint Inspection in Statesboro #2"/>
          <p:cNvPicPr>
            <a:picLocks noChangeAspect="1" noChangeArrowheads="1"/>
          </p:cNvPicPr>
          <p:nvPr/>
        </p:nvPicPr>
        <p:blipFill>
          <a:blip r:embed="rId7" cstate="print">
            <a:extLst>
              <a:ext uri="{28A0092B-C50C-407E-A947-70E740481C1C}">
                <a14:useLocalDpi xmlns:a14="http://schemas.microsoft.com/office/drawing/2010/main" val="0"/>
              </a:ext>
            </a:extLst>
          </a:blip>
          <a:srcRect l="29411"/>
          <a:stretch>
            <a:fillRect/>
          </a:stretch>
        </p:blipFill>
        <p:spPr bwMode="auto">
          <a:xfrm>
            <a:off x="438727" y="3698480"/>
            <a:ext cx="1689016" cy="177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8" name="Rectangle 8"/>
          <p:cNvSpPr>
            <a:spLocks noChangeArrowheads="1"/>
          </p:cNvSpPr>
          <p:nvPr/>
        </p:nvSpPr>
        <p:spPr bwMode="auto">
          <a:xfrm>
            <a:off x="583602" y="831562"/>
            <a:ext cx="7648056" cy="646331"/>
          </a:xfrm>
          <a:prstGeom prst="rect">
            <a:avLst/>
          </a:prstGeom>
          <a:noFill/>
          <a:ln w="9525">
            <a:noFill/>
            <a:miter lim="800000"/>
            <a:headEnd/>
            <a:tailEnd/>
          </a:ln>
          <a:effectLst/>
        </p:spPr>
        <p:txBody>
          <a:bodyPr wrap="none">
            <a:spAutoFit/>
          </a:bodyPr>
          <a:lstStyle/>
          <a:p>
            <a:pPr>
              <a:defRPr/>
            </a:pPr>
            <a:r>
              <a:rPr lang="en-US" sz="3600" b="1" dirty="0">
                <a:solidFill>
                  <a:srgbClr val="7A7A7A">
                    <a:lumMod val="50000"/>
                  </a:srgbClr>
                </a:solidFill>
                <a:latin typeface="Calibri"/>
                <a:ea typeface="+mj-ea"/>
                <a:cs typeface="+mj-cs"/>
              </a:rPr>
              <a:t>Stationary Source Compliance Program</a:t>
            </a:r>
          </a:p>
        </p:txBody>
      </p:sp>
      <p:sp>
        <p:nvSpPr>
          <p:cNvPr id="14" name="Text Box 2"/>
          <p:cNvSpPr txBox="1">
            <a:spLocks noChangeArrowheads="1"/>
          </p:cNvSpPr>
          <p:nvPr/>
        </p:nvSpPr>
        <p:spPr bwMode="auto">
          <a:xfrm>
            <a:off x="838200" y="8616"/>
            <a:ext cx="7467600" cy="707886"/>
          </a:xfrm>
          <a:prstGeom prst="rect">
            <a:avLst/>
          </a:prstGeom>
          <a:noFill/>
          <a:ln w="9525">
            <a:noFill/>
            <a:miter lim="800000"/>
            <a:headEnd/>
            <a:tailEnd/>
          </a:ln>
          <a:effectLst/>
        </p:spPr>
        <p:txBody>
          <a:bodyPr>
            <a:spAutoFit/>
          </a:bodyPr>
          <a:lstStyle/>
          <a:p>
            <a:pPr algn="ctr">
              <a:defRPr/>
            </a:pPr>
            <a:r>
              <a:rPr lang="en-US" sz="4000" b="1" dirty="0" smtClean="0">
                <a:solidFill>
                  <a:srgbClr val="C8C8B1"/>
                </a:solidFill>
                <a:latin typeface="Calibri"/>
                <a:ea typeface="+mj-ea"/>
                <a:cs typeface="+mj-cs"/>
              </a:rPr>
              <a:t>Compliance Assurance</a:t>
            </a:r>
            <a:endParaRPr lang="en-US" sz="4000" b="1" dirty="0">
              <a:solidFill>
                <a:srgbClr val="C8C8B1"/>
              </a:solidFill>
              <a:latin typeface="Calibri"/>
              <a:ea typeface="+mj-ea"/>
              <a:cs typeface="+mj-cs"/>
            </a:endParaRPr>
          </a:p>
        </p:txBody>
      </p:sp>
      <p:sp>
        <p:nvSpPr>
          <p:cNvPr id="3" name="TextBox 2"/>
          <p:cNvSpPr txBox="1"/>
          <p:nvPr/>
        </p:nvSpPr>
        <p:spPr>
          <a:xfrm>
            <a:off x="2590800" y="1484378"/>
            <a:ext cx="4114800" cy="2554545"/>
          </a:xfrm>
          <a:prstGeom prst="rect">
            <a:avLst/>
          </a:prstGeom>
          <a:noFill/>
        </p:spPr>
        <p:txBody>
          <a:bodyPr wrap="square" rtlCol="0">
            <a:spAutoFit/>
          </a:bodyPr>
          <a:lstStyle/>
          <a:p>
            <a:r>
              <a:rPr lang="en-US" sz="2000" b="1" dirty="0">
                <a:solidFill>
                  <a:srgbClr val="000066"/>
                </a:solidFill>
                <a:latin typeface="Calibri"/>
                <a:cs typeface="Times New Roman" pitchFamily="18" charset="0"/>
              </a:rPr>
              <a:t>Evaluate stationary sources </a:t>
            </a:r>
            <a:r>
              <a:rPr lang="en-US" sz="2000" b="1" dirty="0" smtClean="0">
                <a:solidFill>
                  <a:srgbClr val="000066"/>
                </a:solidFill>
                <a:latin typeface="Calibri"/>
                <a:cs typeface="Times New Roman" pitchFamily="18" charset="0"/>
              </a:rPr>
              <a:t>for </a:t>
            </a:r>
            <a:r>
              <a:rPr lang="en-US" sz="2000" b="1" dirty="0">
                <a:solidFill>
                  <a:srgbClr val="000066"/>
                </a:solidFill>
                <a:latin typeface="Calibri"/>
                <a:cs typeface="Times New Roman" pitchFamily="18" charset="0"/>
              </a:rPr>
              <a:t>compliance with state and federal environmental </a:t>
            </a:r>
            <a:r>
              <a:rPr lang="en-US" sz="2000" b="1" dirty="0" smtClean="0">
                <a:solidFill>
                  <a:srgbClr val="000066"/>
                </a:solidFill>
                <a:latin typeface="Calibri"/>
                <a:cs typeface="Times New Roman" pitchFamily="18" charset="0"/>
              </a:rPr>
              <a:t>regulations.</a:t>
            </a:r>
          </a:p>
          <a:p>
            <a:pPr marL="342900" indent="-342900">
              <a:buFont typeface="Arial" panose="020B0604020202020204" pitchFamily="34" charset="0"/>
              <a:buChar char="•"/>
            </a:pPr>
            <a:r>
              <a:rPr lang="en-US" sz="2000" b="1" dirty="0" smtClean="0">
                <a:solidFill>
                  <a:srgbClr val="000066"/>
                </a:solidFill>
                <a:latin typeface="Calibri"/>
                <a:cs typeface="Times New Roman" pitchFamily="18" charset="0"/>
              </a:rPr>
              <a:t>On-site inspections</a:t>
            </a:r>
          </a:p>
          <a:p>
            <a:pPr marL="342900" indent="-342900">
              <a:buFont typeface="Arial" panose="020B0604020202020204" pitchFamily="34" charset="0"/>
              <a:buChar char="•"/>
            </a:pPr>
            <a:r>
              <a:rPr lang="en-US" sz="2000" b="1" dirty="0">
                <a:solidFill>
                  <a:srgbClr val="000066"/>
                </a:solidFill>
                <a:latin typeface="Calibri"/>
                <a:cs typeface="Times New Roman" pitchFamily="18" charset="0"/>
              </a:rPr>
              <a:t>R</a:t>
            </a:r>
            <a:r>
              <a:rPr lang="en-US" sz="2000" b="1" dirty="0" smtClean="0">
                <a:solidFill>
                  <a:srgbClr val="000066"/>
                </a:solidFill>
                <a:latin typeface="Calibri"/>
                <a:cs typeface="Times New Roman" pitchFamily="18" charset="0"/>
              </a:rPr>
              <a:t>eview reports</a:t>
            </a:r>
            <a:r>
              <a:rPr lang="en-US" sz="2000" b="1" dirty="0">
                <a:solidFill>
                  <a:srgbClr val="000066"/>
                </a:solidFill>
                <a:latin typeface="Calibri"/>
                <a:cs typeface="Times New Roman" pitchFamily="18" charset="0"/>
              </a:rPr>
              <a:t>, stack test </a:t>
            </a:r>
            <a:r>
              <a:rPr lang="en-US" sz="2000" b="1" dirty="0" smtClean="0">
                <a:solidFill>
                  <a:srgbClr val="000066"/>
                </a:solidFill>
                <a:latin typeface="Calibri"/>
                <a:cs typeface="Times New Roman" pitchFamily="18" charset="0"/>
              </a:rPr>
              <a:t>results </a:t>
            </a:r>
            <a:r>
              <a:rPr lang="en-US" sz="2000" b="1" dirty="0">
                <a:solidFill>
                  <a:srgbClr val="000066"/>
                </a:solidFill>
                <a:latin typeface="Calibri"/>
                <a:cs typeface="Times New Roman" pitchFamily="18" charset="0"/>
              </a:rPr>
              <a:t>and </a:t>
            </a:r>
            <a:r>
              <a:rPr lang="en-US" sz="2000" b="1" dirty="0" smtClean="0">
                <a:solidFill>
                  <a:srgbClr val="000066"/>
                </a:solidFill>
                <a:latin typeface="Calibri"/>
                <a:cs typeface="Times New Roman" pitchFamily="18" charset="0"/>
              </a:rPr>
              <a:t>risk management plans</a:t>
            </a:r>
          </a:p>
          <a:p>
            <a:pPr marL="342900" indent="-342900">
              <a:buFont typeface="Arial" panose="020B0604020202020204" pitchFamily="34" charset="0"/>
              <a:buChar char="•"/>
            </a:pPr>
            <a:r>
              <a:rPr lang="en-US" sz="2000" b="1" dirty="0" smtClean="0">
                <a:solidFill>
                  <a:srgbClr val="000066"/>
                </a:solidFill>
                <a:latin typeface="Calibri"/>
                <a:cs typeface="Times New Roman" pitchFamily="18" charset="0"/>
              </a:rPr>
              <a:t>Take appropriate enforcement action for non-compliance</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608" y="5943600"/>
            <a:ext cx="5562600" cy="701947"/>
          </a:xfrm>
          <a:prstGeom prst="rect">
            <a:avLst/>
          </a:prstGeom>
        </p:spPr>
      </p:pic>
      <p:sp>
        <p:nvSpPr>
          <p:cNvPr id="2" name="TextBox 1"/>
          <p:cNvSpPr txBox="1"/>
          <p:nvPr/>
        </p:nvSpPr>
        <p:spPr>
          <a:xfrm>
            <a:off x="6082145" y="5786741"/>
            <a:ext cx="2819400" cy="1015663"/>
          </a:xfrm>
          <a:prstGeom prst="rect">
            <a:avLst/>
          </a:prstGeom>
          <a:noFill/>
        </p:spPr>
        <p:txBody>
          <a:bodyPr wrap="square" rtlCol="0">
            <a:spAutoFit/>
          </a:bodyPr>
          <a:lstStyle/>
          <a:p>
            <a:r>
              <a:rPr lang="en-US" sz="2000" b="1" dirty="0">
                <a:solidFill>
                  <a:srgbClr val="000066"/>
                </a:solidFill>
                <a:latin typeface="Calibri"/>
                <a:cs typeface="Times New Roman" pitchFamily="18" charset="0"/>
              </a:rPr>
              <a:t>Permitting and compliance assistance for small businesses</a:t>
            </a:r>
          </a:p>
        </p:txBody>
      </p:sp>
      <p:sp>
        <p:nvSpPr>
          <p:cNvPr id="5" name="Slide Number Placeholder 4"/>
          <p:cNvSpPr>
            <a:spLocks noGrp="1"/>
          </p:cNvSpPr>
          <p:nvPr>
            <p:ph type="sldNum" sz="quarter" idx="12"/>
          </p:nvPr>
        </p:nvSpPr>
        <p:spPr/>
        <p:txBody>
          <a:bodyPr/>
          <a:lstStyle/>
          <a:p>
            <a:pPr>
              <a:defRPr/>
            </a:pPr>
            <a:fld id="{B9DB96DE-4E9C-494C-B1BC-458F6EEEFAD7}" type="slidenum">
              <a:rPr lang="en-US" smtClean="0"/>
              <a:pPr>
                <a:defRPr/>
              </a:pPr>
              <a:t>6</a:t>
            </a:fld>
            <a:endParaRPr lang="en-US" dirty="0"/>
          </a:p>
        </p:txBody>
      </p:sp>
    </p:spTree>
    <p:extLst>
      <p:ext uri="{BB962C8B-B14F-4D97-AF65-F5344CB8AC3E}">
        <p14:creationId xmlns:p14="http://schemas.microsoft.com/office/powerpoint/2010/main" val="35815143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Documents and Settings\VGiles\Desktop\i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98523"/>
            <a:ext cx="2327250" cy="183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C:\Documents and Settings\VGiles\Desktop\is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458" y="1859961"/>
            <a:ext cx="2192712" cy="177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Users\kbentley.SOG\AppData\Local\Microsoft\Windows\Temporary Internet Files\Content.Outlook\4NZV06SL\multipollutant CEMS cabi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40" y="4419600"/>
            <a:ext cx="2420160" cy="162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991029" y="786824"/>
            <a:ext cx="6603411" cy="584775"/>
          </a:xfrm>
          <a:prstGeom prst="rect">
            <a:avLst/>
          </a:prstGeom>
          <a:noFill/>
          <a:ln w="9525">
            <a:noFill/>
            <a:miter lim="800000"/>
            <a:headEnd/>
            <a:tailEnd/>
          </a:ln>
          <a:effectLst/>
        </p:spPr>
        <p:txBody>
          <a:bodyPr wrap="none">
            <a:spAutoFit/>
          </a:bodyPr>
          <a:lstStyle/>
          <a:p>
            <a:pPr>
              <a:spcBef>
                <a:spcPct val="50000"/>
              </a:spcBef>
              <a:defRPr/>
            </a:pPr>
            <a:r>
              <a:rPr lang="en-US" sz="3200" b="1" dirty="0">
                <a:solidFill>
                  <a:srgbClr val="7A7A7A">
                    <a:lumMod val="50000"/>
                  </a:srgbClr>
                </a:solidFill>
                <a:latin typeface="Calibri"/>
                <a:ea typeface="+mj-ea"/>
                <a:cs typeface="+mj-cs"/>
              </a:rPr>
              <a:t>Industrial Source Monitoring Program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215" y="1859961"/>
            <a:ext cx="2284185" cy="1864641"/>
          </a:xfrm>
          <a:prstGeom prst="rect">
            <a:avLst/>
          </a:prstGeom>
        </p:spPr>
      </p:pic>
      <p:pic>
        <p:nvPicPr>
          <p:cNvPr id="9" name="Picture 8" descr="grass.jpg"/>
          <p:cNvPicPr>
            <a:picLocks noChangeAspect="1"/>
          </p:cNvPicPr>
          <p:nvPr/>
        </p:nvPicPr>
        <p:blipFill>
          <a:blip r:embed="rId6"/>
          <a:stretch>
            <a:fillRect/>
          </a:stretch>
        </p:blipFill>
        <p:spPr>
          <a:xfrm>
            <a:off x="0" y="0"/>
            <a:ext cx="9144000" cy="685800"/>
          </a:xfrm>
          <a:prstGeom prst="rect">
            <a:avLst/>
          </a:prstGeom>
        </p:spPr>
      </p:pic>
      <p:sp>
        <p:nvSpPr>
          <p:cNvPr id="10" name="Text Box 2"/>
          <p:cNvSpPr txBox="1">
            <a:spLocks noChangeArrowheads="1"/>
          </p:cNvSpPr>
          <p:nvPr/>
        </p:nvSpPr>
        <p:spPr bwMode="auto">
          <a:xfrm>
            <a:off x="780473" y="0"/>
            <a:ext cx="7467600" cy="707886"/>
          </a:xfrm>
          <a:prstGeom prst="rect">
            <a:avLst/>
          </a:prstGeom>
          <a:noFill/>
          <a:ln w="9525">
            <a:noFill/>
            <a:miter lim="800000"/>
            <a:headEnd/>
            <a:tailEnd/>
          </a:ln>
          <a:effectLst/>
        </p:spPr>
        <p:txBody>
          <a:bodyPr>
            <a:spAutoFit/>
          </a:bodyPr>
          <a:lstStyle/>
          <a:p>
            <a:pPr algn="ctr">
              <a:defRPr/>
            </a:pPr>
            <a:r>
              <a:rPr lang="en-US" sz="4000" b="1" dirty="0" smtClean="0">
                <a:solidFill>
                  <a:srgbClr val="C8C8B1"/>
                </a:solidFill>
                <a:latin typeface="Calibri"/>
                <a:ea typeface="+mj-ea"/>
                <a:cs typeface="+mj-cs"/>
              </a:rPr>
              <a:t>Compliance Assurance</a:t>
            </a:r>
            <a:endParaRPr lang="en-US" sz="4000" b="1" dirty="0">
              <a:solidFill>
                <a:srgbClr val="C8C8B1"/>
              </a:solidFill>
              <a:latin typeface="Calibri"/>
              <a:ea typeface="+mj-ea"/>
              <a:cs typeface="+mj-cs"/>
            </a:endParaRPr>
          </a:p>
        </p:txBody>
      </p:sp>
      <p:sp>
        <p:nvSpPr>
          <p:cNvPr id="2" name="TextBox 1"/>
          <p:cNvSpPr txBox="1"/>
          <p:nvPr/>
        </p:nvSpPr>
        <p:spPr>
          <a:xfrm>
            <a:off x="2819400" y="1381327"/>
            <a:ext cx="3390900" cy="563231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0066"/>
                </a:solidFill>
                <a:latin typeface="Calibri"/>
                <a:cs typeface="Times New Roman" pitchFamily="18" charset="0"/>
              </a:rPr>
              <a:t>Specifies monitoring and testing </a:t>
            </a:r>
            <a:r>
              <a:rPr lang="en-US" b="1" dirty="0" smtClean="0">
                <a:solidFill>
                  <a:srgbClr val="000066"/>
                </a:solidFill>
                <a:latin typeface="Calibri"/>
                <a:cs typeface="Times New Roman" pitchFamily="18" charset="0"/>
              </a:rPr>
              <a:t>procedures</a:t>
            </a:r>
            <a:br>
              <a:rPr lang="en-US" b="1" dirty="0" smtClean="0">
                <a:solidFill>
                  <a:srgbClr val="000066"/>
                </a:solidFill>
                <a:latin typeface="Calibri"/>
                <a:cs typeface="Times New Roman" pitchFamily="18" charset="0"/>
              </a:rPr>
            </a:br>
            <a:endParaRPr lang="en-US" b="1" dirty="0">
              <a:solidFill>
                <a:srgbClr val="000066"/>
              </a:solidFill>
              <a:latin typeface="Calibri"/>
              <a:cs typeface="Times New Roman" pitchFamily="18" charset="0"/>
            </a:endParaRPr>
          </a:p>
          <a:p>
            <a:pPr marL="285750" indent="-285750">
              <a:buFont typeface="Arial" panose="020B0604020202020204" pitchFamily="34" charset="0"/>
              <a:buChar char="•"/>
            </a:pPr>
            <a:r>
              <a:rPr lang="en-US" b="1" dirty="0">
                <a:solidFill>
                  <a:srgbClr val="000066"/>
                </a:solidFill>
                <a:latin typeface="Calibri"/>
                <a:cs typeface="Times New Roman" pitchFamily="18" charset="0"/>
              </a:rPr>
              <a:t>Conducts emission monitor and stack test </a:t>
            </a:r>
            <a:r>
              <a:rPr lang="en-US" b="1" dirty="0" smtClean="0">
                <a:solidFill>
                  <a:srgbClr val="000066"/>
                </a:solidFill>
                <a:latin typeface="Calibri"/>
                <a:cs typeface="Times New Roman" pitchFamily="18" charset="0"/>
              </a:rPr>
              <a:t>audits</a:t>
            </a:r>
            <a:br>
              <a:rPr lang="en-US" b="1" dirty="0" smtClean="0">
                <a:solidFill>
                  <a:srgbClr val="000066"/>
                </a:solidFill>
                <a:latin typeface="Calibri"/>
                <a:cs typeface="Times New Roman" pitchFamily="18" charset="0"/>
              </a:rPr>
            </a:br>
            <a:endParaRPr lang="en-US" b="1" dirty="0">
              <a:solidFill>
                <a:srgbClr val="000066"/>
              </a:solidFill>
              <a:latin typeface="Calibri"/>
              <a:cs typeface="Times New Roman" pitchFamily="18" charset="0"/>
            </a:endParaRPr>
          </a:p>
          <a:p>
            <a:pPr marL="285750" indent="-285750">
              <a:buFont typeface="Arial" panose="020B0604020202020204" pitchFamily="34" charset="0"/>
              <a:buChar char="•"/>
            </a:pPr>
            <a:r>
              <a:rPr lang="en-US" b="1" dirty="0">
                <a:solidFill>
                  <a:srgbClr val="000066"/>
                </a:solidFill>
                <a:latin typeface="Calibri"/>
                <a:cs typeface="Times New Roman" pitchFamily="18" charset="0"/>
              </a:rPr>
              <a:t>Reviews and approves final reports for stationary </a:t>
            </a:r>
            <a:r>
              <a:rPr lang="en-US" b="1" dirty="0" smtClean="0">
                <a:solidFill>
                  <a:srgbClr val="000066"/>
                </a:solidFill>
                <a:latin typeface="Calibri"/>
                <a:cs typeface="Times New Roman" pitchFamily="18" charset="0"/>
              </a:rPr>
              <a:t>sources</a:t>
            </a:r>
            <a:br>
              <a:rPr lang="en-US" b="1" dirty="0" smtClean="0">
                <a:solidFill>
                  <a:srgbClr val="000066"/>
                </a:solidFill>
                <a:latin typeface="Calibri"/>
                <a:cs typeface="Times New Roman" pitchFamily="18" charset="0"/>
              </a:rPr>
            </a:br>
            <a:endParaRPr lang="en-US" b="1" dirty="0">
              <a:solidFill>
                <a:srgbClr val="000066"/>
              </a:solidFill>
              <a:latin typeface="Calibri"/>
              <a:cs typeface="Times New Roman" pitchFamily="18" charset="0"/>
            </a:endParaRPr>
          </a:p>
          <a:p>
            <a:pPr marL="285750" indent="-285750">
              <a:buFont typeface="Arial" panose="020B0604020202020204" pitchFamily="34" charset="0"/>
              <a:buChar char="•"/>
            </a:pPr>
            <a:r>
              <a:rPr lang="en-US" b="1" dirty="0">
                <a:solidFill>
                  <a:srgbClr val="000066"/>
                </a:solidFill>
                <a:latin typeface="Calibri"/>
                <a:cs typeface="Times New Roman" pitchFamily="18" charset="0"/>
              </a:rPr>
              <a:t>Conducts "smoke school" for affected industry </a:t>
            </a:r>
            <a:r>
              <a:rPr lang="en-US" b="1" dirty="0" smtClean="0">
                <a:solidFill>
                  <a:srgbClr val="000066"/>
                </a:solidFill>
                <a:latin typeface="Calibri"/>
                <a:cs typeface="Times New Roman" pitchFamily="18" charset="0"/>
              </a:rPr>
              <a:t>personnel</a:t>
            </a:r>
            <a:br>
              <a:rPr lang="en-US" b="1" dirty="0" smtClean="0">
                <a:solidFill>
                  <a:srgbClr val="000066"/>
                </a:solidFill>
                <a:latin typeface="Calibri"/>
                <a:cs typeface="Times New Roman" pitchFamily="18" charset="0"/>
              </a:rPr>
            </a:br>
            <a:endParaRPr lang="en-US" b="1" dirty="0" smtClean="0">
              <a:solidFill>
                <a:srgbClr val="000066"/>
              </a:solidFill>
              <a:latin typeface="Calibri"/>
              <a:cs typeface="Times New Roman" pitchFamily="18" charset="0"/>
            </a:endParaRPr>
          </a:p>
        </p:txBody>
      </p:sp>
      <p:sp>
        <p:nvSpPr>
          <p:cNvPr id="3" name="Slide Number Placeholder 2"/>
          <p:cNvSpPr>
            <a:spLocks noGrp="1"/>
          </p:cNvSpPr>
          <p:nvPr>
            <p:ph type="sldNum" sz="quarter" idx="12"/>
          </p:nvPr>
        </p:nvSpPr>
        <p:spPr/>
        <p:txBody>
          <a:bodyPr/>
          <a:lstStyle/>
          <a:p>
            <a:pPr>
              <a:defRPr/>
            </a:pPr>
            <a:fld id="{EE5F3F94-1C21-4C22-95A1-7187637A65DF}" type="slidenum">
              <a:rPr lang="en-US" smtClean="0"/>
              <a:pPr>
                <a:defRPr/>
              </a:pPr>
              <a:t>7</a:t>
            </a:fld>
            <a:endParaRPr lang="en-US" dirty="0"/>
          </a:p>
        </p:txBody>
      </p:sp>
    </p:spTree>
    <p:extLst>
      <p:ext uri="{BB962C8B-B14F-4D97-AF65-F5344CB8AC3E}">
        <p14:creationId xmlns:p14="http://schemas.microsoft.com/office/powerpoint/2010/main" val="214879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29597" y="648635"/>
            <a:ext cx="8686800" cy="646331"/>
          </a:xfrm>
          <a:prstGeom prst="rect">
            <a:avLst/>
          </a:prstGeom>
          <a:noFill/>
          <a:ln w="9525">
            <a:noFill/>
            <a:miter lim="800000"/>
            <a:headEnd/>
            <a:tailEnd/>
          </a:ln>
          <a:effectLst/>
        </p:spPr>
        <p:txBody>
          <a:bodyPr wrap="square">
            <a:spAutoFit/>
          </a:bodyPr>
          <a:lstStyle/>
          <a:p>
            <a:pPr algn="ctr">
              <a:defRPr/>
            </a:pPr>
            <a:r>
              <a:rPr lang="en-US" sz="3600" b="1" dirty="0">
                <a:solidFill>
                  <a:srgbClr val="7A7A7A">
                    <a:lumMod val="50000"/>
                  </a:srgbClr>
                </a:solidFill>
                <a:latin typeface="Calibri"/>
                <a:ea typeface="+mj-ea"/>
                <a:cs typeface="+mj-cs"/>
              </a:rPr>
              <a:t>Mobile and Area Sources Program</a:t>
            </a:r>
          </a:p>
        </p:txBody>
      </p:sp>
      <p:sp>
        <p:nvSpPr>
          <p:cNvPr id="11267" name="Text Box 3"/>
          <p:cNvSpPr txBox="1">
            <a:spLocks noChangeArrowheads="1"/>
          </p:cNvSpPr>
          <p:nvPr/>
        </p:nvSpPr>
        <p:spPr bwMode="auto">
          <a:xfrm>
            <a:off x="2895600" y="1981200"/>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b="1" i="1" dirty="0">
                <a:solidFill>
                  <a:srgbClr val="FFFFFF"/>
                </a:solidFill>
              </a:rPr>
              <a:t>Control and regulate on and off-road mobile emissions through regulatory and voluntary measures.</a:t>
            </a:r>
          </a:p>
        </p:txBody>
      </p:sp>
      <p:pic>
        <p:nvPicPr>
          <p:cNvPr id="11272" name="Picture 8" descr="C:\Documents and Settings\VGiles\My Documents\GADER\FINALofficialGADERlogo6-9-1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9592" y="1534199"/>
            <a:ext cx="228436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p:cNvSpPr txBox="1">
            <a:spLocks noChangeArrowheads="1"/>
          </p:cNvSpPr>
          <p:nvPr/>
        </p:nvSpPr>
        <p:spPr bwMode="auto">
          <a:xfrm>
            <a:off x="0" y="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sz="2800" b="1" dirty="0">
                <a:solidFill>
                  <a:srgbClr val="FFFFFF"/>
                </a:solidFill>
              </a:rPr>
              <a:t>Reducing Emissions from Mobile Sources</a:t>
            </a:r>
          </a:p>
        </p:txBody>
      </p:sp>
      <p:sp>
        <p:nvSpPr>
          <p:cNvPr id="11" name="TextBox 1"/>
          <p:cNvSpPr txBox="1">
            <a:spLocks noChangeArrowheads="1"/>
          </p:cNvSpPr>
          <p:nvPr/>
        </p:nvSpPr>
        <p:spPr bwMode="auto">
          <a:xfrm>
            <a:off x="1837840" y="1447800"/>
            <a:ext cx="493023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eaLnBrk="1" hangingPunct="1">
              <a:buFont typeface="Arial" panose="020B0604020202020204" pitchFamily="34" charset="0"/>
              <a:buChar char="•"/>
            </a:pPr>
            <a:r>
              <a:rPr lang="en-US" b="1" dirty="0" smtClean="0">
                <a:solidFill>
                  <a:srgbClr val="000066"/>
                </a:solidFill>
                <a:latin typeface="Calibri"/>
                <a:cs typeface="Times New Roman" pitchFamily="18" charset="0"/>
              </a:rPr>
              <a:t>~</a:t>
            </a:r>
            <a:r>
              <a:rPr lang="en-US" b="1" dirty="0">
                <a:solidFill>
                  <a:srgbClr val="000066"/>
                </a:solidFill>
                <a:latin typeface="Calibri"/>
                <a:cs typeface="Times New Roman" pitchFamily="18" charset="0"/>
              </a:rPr>
              <a:t>3 million automobiles tested each year</a:t>
            </a:r>
          </a:p>
          <a:p>
            <a:pPr marL="342900" indent="-342900" eaLnBrk="1" hangingPunct="1">
              <a:buFont typeface="Arial" panose="020B0604020202020204" pitchFamily="34" charset="0"/>
              <a:buChar char="•"/>
            </a:pPr>
            <a:r>
              <a:rPr lang="en-US" b="1" dirty="0" smtClean="0">
                <a:solidFill>
                  <a:srgbClr val="000066"/>
                </a:solidFill>
                <a:latin typeface="Calibri"/>
                <a:cs typeface="Times New Roman" pitchFamily="18" charset="0"/>
              </a:rPr>
              <a:t>Oversee </a:t>
            </a:r>
            <a:r>
              <a:rPr lang="en-US" b="1" dirty="0">
                <a:solidFill>
                  <a:srgbClr val="000066"/>
                </a:solidFill>
                <a:latin typeface="Calibri"/>
                <a:cs typeface="Times New Roman" pitchFamily="18" charset="0"/>
              </a:rPr>
              <a:t>enforcement for 900+ vehicle emission testing stations </a:t>
            </a:r>
          </a:p>
          <a:p>
            <a:pPr marL="342900" indent="-342900" eaLnBrk="1" hangingPunct="1">
              <a:buFont typeface="Arial" panose="020B0604020202020204" pitchFamily="34" charset="0"/>
              <a:buChar char="•"/>
            </a:pPr>
            <a:r>
              <a:rPr lang="en-US" b="1" dirty="0" smtClean="0">
                <a:solidFill>
                  <a:srgbClr val="000066"/>
                </a:solidFill>
                <a:latin typeface="Calibri"/>
                <a:cs typeface="Times New Roman" pitchFamily="18" charset="0"/>
              </a:rPr>
              <a:t>Issue </a:t>
            </a:r>
            <a:r>
              <a:rPr lang="en-US" b="1" dirty="0">
                <a:solidFill>
                  <a:srgbClr val="000066"/>
                </a:solidFill>
                <a:latin typeface="Calibri"/>
                <a:cs typeface="Times New Roman" pitchFamily="18" charset="0"/>
              </a:rPr>
              <a:t>grants for school buses and truck stops to reduce diesel emissions</a:t>
            </a:r>
          </a:p>
          <a:p>
            <a:pPr marL="342900" indent="-342900" eaLnBrk="1" hangingPunct="1">
              <a:buFont typeface="Arial" panose="020B0604020202020204" pitchFamily="34" charset="0"/>
              <a:buChar char="•"/>
            </a:pPr>
            <a:r>
              <a:rPr lang="en-US" b="1" dirty="0" smtClean="0">
                <a:solidFill>
                  <a:srgbClr val="000066"/>
                </a:solidFill>
                <a:latin typeface="Calibri"/>
                <a:cs typeface="Times New Roman" pitchFamily="18" charset="0"/>
              </a:rPr>
              <a:t>Regulate </a:t>
            </a:r>
            <a:r>
              <a:rPr lang="en-US" b="1" dirty="0">
                <a:solidFill>
                  <a:srgbClr val="000066"/>
                </a:solidFill>
                <a:latin typeface="Calibri"/>
                <a:cs typeface="Times New Roman" pitchFamily="18" charset="0"/>
              </a:rPr>
              <a:t>recovery of gasoline vapors at over 4,000 gasoline stations </a:t>
            </a:r>
            <a:r>
              <a:rPr lang="en-US" b="1" dirty="0" smtClean="0">
                <a:solidFill>
                  <a:srgbClr val="000066"/>
                </a:solidFill>
                <a:latin typeface="Calibri"/>
                <a:cs typeface="Times New Roman" pitchFamily="18" charset="0"/>
              </a:rPr>
              <a:t>statewide</a:t>
            </a:r>
          </a:p>
          <a:p>
            <a:pPr marL="342900" indent="-342900" eaLnBrk="1" hangingPunct="1">
              <a:buFont typeface="Arial" panose="020B0604020202020204" pitchFamily="34" charset="0"/>
              <a:buChar char="•"/>
            </a:pPr>
            <a:r>
              <a:rPr lang="en-US" b="1" dirty="0" smtClean="0">
                <a:solidFill>
                  <a:srgbClr val="000066"/>
                </a:solidFill>
                <a:latin typeface="Calibri"/>
                <a:cs typeface="Times New Roman" pitchFamily="18" charset="0"/>
              </a:rPr>
              <a:t>Public </a:t>
            </a:r>
            <a:r>
              <a:rPr lang="en-US" b="1" dirty="0">
                <a:solidFill>
                  <a:srgbClr val="000066"/>
                </a:solidFill>
                <a:latin typeface="Calibri"/>
                <a:cs typeface="Times New Roman" pitchFamily="18" charset="0"/>
              </a:rPr>
              <a:t>outreach and education</a:t>
            </a:r>
          </a:p>
          <a:p>
            <a:pPr marL="0" indent="0" eaLnBrk="1" hangingPunct="1"/>
            <a:endParaRPr lang="en-US" sz="2000" b="1" dirty="0">
              <a:solidFill>
                <a:srgbClr val="000066"/>
              </a:solidFill>
              <a:latin typeface="Calibri"/>
              <a:cs typeface="Times New Roman" pitchFamily="18" charset="0"/>
            </a:endParaRPr>
          </a:p>
        </p:txBody>
      </p:sp>
      <p:pic>
        <p:nvPicPr>
          <p:cNvPr id="12" name="Picture 4" descr="C:\Documents and Settings\VGiles\My Documents\My Pictures\GCAF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65" y="1534199"/>
            <a:ext cx="1608575" cy="233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6232004" y="4364509"/>
            <a:ext cx="2335599" cy="1508660"/>
            <a:chOff x="3306606" y="3884895"/>
            <a:chExt cx="2479334" cy="1601505"/>
          </a:xfrm>
        </p:grpSpPr>
        <p:pic>
          <p:nvPicPr>
            <p:cNvPr id="15" name="Picture 4" descr="G:\Backup Files\1\1\V0\C\Users\William Cook\Pictures\2012_09 TSE Houston Insp\P122036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900" r="8337" b="21163"/>
            <a:stretch/>
          </p:blipFill>
          <p:spPr bwMode="auto">
            <a:xfrm>
              <a:off x="3306606" y="4062441"/>
              <a:ext cx="1463357" cy="14239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Backup Files\1\1\V0\C\Users\William Cook\Pictures\2012_09 TSE Houston Insp\P1220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382" y="3884895"/>
              <a:ext cx="1158558" cy="86891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3875662" y="4495800"/>
              <a:ext cx="1153538" cy="3810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19" name="Picture 2" descr="G:\Pictures\2013_06 Jekyll Island\P12304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41" t="9670" b="10846"/>
          <a:stretch/>
        </p:blipFill>
        <p:spPr bwMode="auto">
          <a:xfrm>
            <a:off x="7134023" y="3224559"/>
            <a:ext cx="1495506" cy="9242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wheat.jpg"/>
          <p:cNvPicPr>
            <a:picLocks noChangeAspect="1"/>
          </p:cNvPicPr>
          <p:nvPr/>
        </p:nvPicPr>
        <p:blipFill>
          <a:blip r:embed="rId7"/>
          <a:stretch>
            <a:fillRect/>
          </a:stretch>
        </p:blipFill>
        <p:spPr>
          <a:xfrm>
            <a:off x="0" y="0"/>
            <a:ext cx="9144000" cy="685800"/>
          </a:xfrm>
          <a:prstGeom prst="rect">
            <a:avLst/>
          </a:prstGeom>
        </p:spPr>
      </p:pic>
      <p:sp>
        <p:nvSpPr>
          <p:cNvPr id="21" name="Text Box 2"/>
          <p:cNvSpPr txBox="1">
            <a:spLocks noChangeArrowheads="1"/>
          </p:cNvSpPr>
          <p:nvPr/>
        </p:nvSpPr>
        <p:spPr bwMode="auto">
          <a:xfrm>
            <a:off x="780473" y="0"/>
            <a:ext cx="7467600" cy="707886"/>
          </a:xfrm>
          <a:prstGeom prst="rect">
            <a:avLst/>
          </a:prstGeom>
          <a:noFill/>
          <a:ln w="9525">
            <a:noFill/>
            <a:miter lim="800000"/>
            <a:headEnd/>
            <a:tailEnd/>
          </a:ln>
          <a:effectLst/>
        </p:spPr>
        <p:txBody>
          <a:bodyPr>
            <a:spAutoFit/>
          </a:bodyPr>
          <a:lstStyle/>
          <a:p>
            <a:pPr algn="ctr">
              <a:defRPr/>
            </a:pPr>
            <a:r>
              <a:rPr lang="en-US" sz="4000" b="1" dirty="0" smtClean="0">
                <a:solidFill>
                  <a:srgbClr val="C8C8B1"/>
                </a:solidFill>
                <a:latin typeface="Calibri"/>
                <a:ea typeface="+mj-ea"/>
                <a:cs typeface="+mj-cs"/>
              </a:rPr>
              <a:t>Reduce Mobile Emissions</a:t>
            </a:r>
            <a:endParaRPr lang="en-US" sz="4000" b="1" dirty="0">
              <a:solidFill>
                <a:srgbClr val="C8C8B1"/>
              </a:solidFill>
              <a:latin typeface="Calibri"/>
              <a:ea typeface="+mj-ea"/>
              <a:cs typeface="+mj-cs"/>
            </a:endParaRPr>
          </a:p>
        </p:txBody>
      </p:sp>
      <p:sp>
        <p:nvSpPr>
          <p:cNvPr id="2" name="Slide Number Placeholder 1"/>
          <p:cNvSpPr>
            <a:spLocks noGrp="1"/>
          </p:cNvSpPr>
          <p:nvPr>
            <p:ph type="sldNum" sz="quarter" idx="12"/>
          </p:nvPr>
        </p:nvSpPr>
        <p:spPr/>
        <p:txBody>
          <a:bodyPr/>
          <a:lstStyle/>
          <a:p>
            <a:pPr>
              <a:defRPr/>
            </a:pPr>
            <a:fld id="{B9DB96DE-4E9C-494C-B1BC-458F6EEEFAD7}" type="slidenum">
              <a:rPr lang="en-US" smtClean="0"/>
              <a:pPr>
                <a:defRPr/>
              </a:pPr>
              <a:t>8</a:t>
            </a:fld>
            <a:endParaRPr lang="en-US" dirty="0"/>
          </a:p>
        </p:txBody>
      </p:sp>
    </p:spTree>
    <p:extLst>
      <p:ext uri="{BB962C8B-B14F-4D97-AF65-F5344CB8AC3E}">
        <p14:creationId xmlns:p14="http://schemas.microsoft.com/office/powerpoint/2010/main" val="15271843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rass.jpg"/>
          <p:cNvPicPr>
            <a:picLocks noChangeAspect="1"/>
          </p:cNvPicPr>
          <p:nvPr/>
        </p:nvPicPr>
        <p:blipFill>
          <a:blip r:embed="rId2"/>
          <a:stretch>
            <a:fillRect/>
          </a:stretch>
        </p:blipFill>
        <p:spPr>
          <a:xfrm>
            <a:off x="0" y="0"/>
            <a:ext cx="9144000" cy="551422"/>
          </a:xfrm>
          <a:prstGeom prst="rect">
            <a:avLst/>
          </a:prstGeom>
        </p:spPr>
      </p:pic>
      <p:grpSp>
        <p:nvGrpSpPr>
          <p:cNvPr id="2" name="Group 1"/>
          <p:cNvGrpSpPr/>
          <p:nvPr/>
        </p:nvGrpSpPr>
        <p:grpSpPr>
          <a:xfrm>
            <a:off x="697971" y="818052"/>
            <a:ext cx="7844764" cy="5625898"/>
            <a:chOff x="76200" y="76200"/>
            <a:chExt cx="8998218" cy="6897650"/>
          </a:xfrm>
        </p:grpSpPr>
        <p:pic>
          <p:nvPicPr>
            <p:cNvPr id="4" name="Picture 3" descr="C:\Users\DCrowley.000\Desktop\Gamma_Knife_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7467" y="76200"/>
              <a:ext cx="2349504" cy="3073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Crowley.000\Desktop\HMA-density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26" t="24998" r="53867" b="7784"/>
            <a:stretch/>
          </p:blipFill>
          <p:spPr bwMode="auto">
            <a:xfrm>
              <a:off x="76200" y="76200"/>
              <a:ext cx="2274216" cy="307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Crowley.000\Desktop\PET_MRI_Hybri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87" r="15171" b="19890"/>
            <a:stretch/>
          </p:blipFill>
          <p:spPr bwMode="auto">
            <a:xfrm>
              <a:off x="5026057" y="76200"/>
              <a:ext cx="1621410" cy="1912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Crowley.000\Desktop\F8_lar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1" t="41928" r="91" b="12950"/>
            <a:stretch/>
          </p:blipFill>
          <p:spPr bwMode="auto">
            <a:xfrm>
              <a:off x="2346488" y="1988925"/>
              <a:ext cx="4300979" cy="1160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Crowley.000\Desktop\RTPipeFlg2b.jpg"/>
            <p:cNvPicPr>
              <a:picLocks noChangeAspect="1" noChangeArrowheads="1"/>
            </p:cNvPicPr>
            <p:nvPr/>
          </p:nvPicPr>
          <p:blipFill rotWithShape="1">
            <a:blip r:embed="rId7">
              <a:extLst>
                <a:ext uri="{28A0092B-C50C-407E-A947-70E740481C1C}">
                  <a14:useLocalDpi xmlns:a14="http://schemas.microsoft.com/office/drawing/2010/main" val="0"/>
                </a:ext>
              </a:extLst>
            </a:blip>
            <a:srcRect t="2412" b="2412"/>
            <a:stretch/>
          </p:blipFill>
          <p:spPr bwMode="auto">
            <a:xfrm>
              <a:off x="2346488" y="76200"/>
              <a:ext cx="2679569" cy="1912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Crowley.000\Desktop\800px-Construction_at_Vogtle_Nuclear_Plant.jpg"/>
            <p:cNvPicPr>
              <a:picLocks noChangeAspect="1" noChangeArrowheads="1"/>
            </p:cNvPicPr>
            <p:nvPr/>
          </p:nvPicPr>
          <p:blipFill rotWithShape="1">
            <a:blip r:embed="rId8">
              <a:extLst>
                <a:ext uri="{28A0092B-C50C-407E-A947-70E740481C1C}">
                  <a14:useLocalDpi xmlns:a14="http://schemas.microsoft.com/office/drawing/2010/main" val="0"/>
                </a:ext>
              </a:extLst>
            </a:blip>
            <a:srcRect l="40048" t="8517" r="11865" b="5962"/>
            <a:stretch/>
          </p:blipFill>
          <p:spPr bwMode="auto">
            <a:xfrm>
              <a:off x="101340" y="3957078"/>
              <a:ext cx="2276697" cy="29928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Crowley.000\Desktop\radiation_e.jpg"/>
            <p:cNvPicPr>
              <a:picLocks noChangeAspect="1" noChangeArrowheads="1"/>
            </p:cNvPicPr>
            <p:nvPr/>
          </p:nvPicPr>
          <p:blipFill rotWithShape="1">
            <a:blip r:embed="rId9">
              <a:extLst>
                <a:ext uri="{28A0092B-C50C-407E-A947-70E740481C1C}">
                  <a14:useLocalDpi xmlns:a14="http://schemas.microsoft.com/office/drawing/2010/main" val="0"/>
                </a:ext>
              </a:extLst>
            </a:blip>
            <a:srcRect t="9754" b="3272"/>
            <a:stretch/>
          </p:blipFill>
          <p:spPr bwMode="auto">
            <a:xfrm>
              <a:off x="2367822" y="3961154"/>
              <a:ext cx="4269432" cy="298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DCrowley.000\Desktop\Captur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5404" y="3981032"/>
              <a:ext cx="2359716" cy="29928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3647" y="3297476"/>
              <a:ext cx="8920771" cy="490556"/>
            </a:xfrm>
            <a:prstGeom prst="rect">
              <a:avLst/>
            </a:prstGeom>
            <a:noFill/>
          </p:spPr>
          <p:txBody>
            <a:bodyPr wrap="square" rtlCol="0">
              <a:spAutoFit/>
            </a:bodyPr>
            <a:lstStyle/>
            <a:p>
              <a:r>
                <a:rPr lang="en-US" sz="2000" b="1" dirty="0" smtClean="0">
                  <a:solidFill>
                    <a:srgbClr val="000000"/>
                  </a:solidFill>
                  <a:latin typeface="Calibri"/>
                </a:rPr>
                <a:t>RADIOACTIVE MATERIALS</a:t>
              </a:r>
              <a:r>
                <a:rPr lang="en-US" sz="2000" b="1" dirty="0" smtClean="0">
                  <a:solidFill>
                    <a:srgbClr val="000000"/>
                  </a:solidFill>
                </a:rPr>
                <a:t>	                        </a:t>
              </a:r>
              <a:r>
                <a:rPr lang="en-US" sz="2000" b="1" dirty="0" smtClean="0">
                  <a:solidFill>
                    <a:srgbClr val="000000"/>
                  </a:solidFill>
                  <a:latin typeface="Calibri"/>
                </a:rPr>
                <a:t>ENVIRONMENTAL RADIATION</a:t>
              </a:r>
              <a:endParaRPr lang="en-US" sz="2000" b="1" dirty="0">
                <a:solidFill>
                  <a:srgbClr val="000000"/>
                </a:solidFill>
                <a:latin typeface="Calibri"/>
              </a:endParaRPr>
            </a:p>
          </p:txBody>
        </p:sp>
        <p:pic>
          <p:nvPicPr>
            <p:cNvPr id="15" name="Picture 11" descr="C:\Users\DCrowley.000\Desktop\radiation_warning_symbol_trifolium_magenta.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4127" y="3221929"/>
              <a:ext cx="608603" cy="566103"/>
            </a:xfrm>
            <a:prstGeom prst="rect">
              <a:avLst/>
            </a:prstGeom>
            <a:noFill/>
            <a:extLst>
              <a:ext uri="{909E8E84-426E-40DD-AFC4-6F175D3DCCD1}">
                <a14:hiddenFill xmlns:a14="http://schemas.microsoft.com/office/drawing/2010/main">
                  <a:solidFill>
                    <a:srgbClr val="FFFFFF"/>
                  </a:solidFill>
                </a14:hiddenFill>
              </a:ext>
            </a:extLst>
          </p:spPr>
        </p:pic>
      </p:grpSp>
      <p:sp>
        <p:nvSpPr>
          <p:cNvPr id="14338" name="Title 1"/>
          <p:cNvSpPr>
            <a:spLocks noGrp="1"/>
          </p:cNvSpPr>
          <p:nvPr>
            <p:ph type="title"/>
          </p:nvPr>
        </p:nvSpPr>
        <p:spPr>
          <a:xfrm>
            <a:off x="757154" y="685800"/>
            <a:ext cx="7472446" cy="762000"/>
          </a:xfrm>
        </p:spPr>
        <p:txBody>
          <a:bodyPr>
            <a:normAutofit/>
          </a:bodyPr>
          <a:lstStyle/>
          <a:p>
            <a:r>
              <a:rPr lang="en-US" sz="3600" b="1" dirty="0" smtClean="0">
                <a:solidFill>
                  <a:srgbClr val="FFFF00"/>
                </a:solidFill>
                <a:latin typeface="+mn-lt"/>
              </a:rPr>
              <a:t>Radiation Program</a:t>
            </a:r>
          </a:p>
        </p:txBody>
      </p:sp>
      <p:sp>
        <p:nvSpPr>
          <p:cNvPr id="3" name="TextBox 2"/>
          <p:cNvSpPr txBox="1"/>
          <p:nvPr/>
        </p:nvSpPr>
        <p:spPr>
          <a:xfrm>
            <a:off x="297140" y="-118021"/>
            <a:ext cx="7932460" cy="707886"/>
          </a:xfrm>
          <a:prstGeom prst="rect">
            <a:avLst/>
          </a:prstGeom>
          <a:noFill/>
        </p:spPr>
        <p:txBody>
          <a:bodyPr wrap="square" rtlCol="0">
            <a:spAutoFit/>
          </a:bodyPr>
          <a:lstStyle/>
          <a:p>
            <a:pPr algn="ctr"/>
            <a:r>
              <a:rPr lang="en-US" sz="4000" b="1" dirty="0" smtClean="0">
                <a:solidFill>
                  <a:srgbClr val="FFFFFF"/>
                </a:solidFill>
                <a:latin typeface="Calibri"/>
              </a:rPr>
              <a:t>Monitor Radioactive Materials</a:t>
            </a:r>
            <a:endParaRPr lang="en-US" sz="4000" b="1" dirty="0">
              <a:solidFill>
                <a:srgbClr val="FFFFFF"/>
              </a:solidFill>
              <a:latin typeface="Calibri"/>
            </a:endParaRPr>
          </a:p>
        </p:txBody>
      </p:sp>
      <p:sp>
        <p:nvSpPr>
          <p:cNvPr id="13" name="Slide Number Placeholder 12"/>
          <p:cNvSpPr>
            <a:spLocks noGrp="1"/>
          </p:cNvSpPr>
          <p:nvPr>
            <p:ph type="sldNum" sz="quarter" idx="12"/>
          </p:nvPr>
        </p:nvSpPr>
        <p:spPr/>
        <p:txBody>
          <a:bodyPr/>
          <a:lstStyle/>
          <a:p>
            <a:pPr>
              <a:defRPr/>
            </a:pPr>
            <a:fld id="{B9DB96DE-4E9C-494C-B1BC-458F6EEEFAD7}" type="slidenum">
              <a:rPr lang="en-US" smtClean="0"/>
              <a:pPr>
                <a:defRPr/>
              </a:pPr>
              <a:t>9</a:t>
            </a:fld>
            <a:endParaRPr lang="en-US" dirty="0"/>
          </a:p>
        </p:txBody>
      </p:sp>
    </p:spTree>
    <p:extLst>
      <p:ext uri="{BB962C8B-B14F-4D97-AF65-F5344CB8AC3E}">
        <p14:creationId xmlns:p14="http://schemas.microsoft.com/office/powerpoint/2010/main" val="148556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15470</TotalTime>
  <Words>1481</Words>
  <Application>Microsoft Office PowerPoint</Application>
  <PresentationFormat>On-screen Show (4:3)</PresentationFormat>
  <Paragraphs>200</Paragraphs>
  <Slides>27</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Worksheet</vt:lpstr>
      <vt:lpstr>Chart</vt:lpstr>
      <vt:lpstr>7X24 Meeting Atlanta Chapter October 2, 2014  Karen Hays Policy Manager, Air Protection Branch Georgia Environmental Protection Division</vt:lpstr>
      <vt:lpstr>What I Will Talk About</vt:lpstr>
      <vt:lpstr>PowerPoint Presentation</vt:lpstr>
      <vt:lpstr>PowerPoint Presentation</vt:lpstr>
      <vt:lpstr>PowerPoint Presentation</vt:lpstr>
      <vt:lpstr>PowerPoint Presentation</vt:lpstr>
      <vt:lpstr>PowerPoint Presentation</vt:lpstr>
      <vt:lpstr>PowerPoint Presentation</vt:lpstr>
      <vt:lpstr>Radiation Program</vt:lpstr>
      <vt:lpstr>PowerPoint Presentation</vt:lpstr>
      <vt:lpstr>National Ambient Air Quality Standards</vt:lpstr>
      <vt:lpstr>Current National Ambient Air Quality Standards</vt:lpstr>
      <vt:lpstr>NAAQS – Update</vt:lpstr>
      <vt:lpstr>Georgia Rule 391-3-1-.02(2)(mmm)</vt:lpstr>
      <vt:lpstr>Rule (mmm) emission limit exemptions</vt:lpstr>
      <vt:lpstr>Redesignation 1997 Ozone NAAQS</vt:lpstr>
      <vt:lpstr>Redesignation 1997 Ozone NAAQS</vt:lpstr>
      <vt:lpstr>The Problem</vt:lpstr>
      <vt:lpstr>Rule (mmm) Change for Data Centers</vt:lpstr>
      <vt:lpstr>Rule (mmm) Changes for Data Centers</vt:lpstr>
      <vt:lpstr>Rule (mmm) changes for Data Centers</vt:lpstr>
      <vt:lpstr>What Do You Need to Do?</vt:lpstr>
      <vt:lpstr>PowerPoint Presentation</vt:lpstr>
      <vt:lpstr>Ozone – 3-Year Design Value</vt:lpstr>
      <vt:lpstr>PM2.5 Annual Design Values (µg/m3) </vt:lpstr>
      <vt:lpstr>Economic Growth &amp; Cleaner Air Are Compatible</vt:lpstr>
      <vt:lpstr>Issues to Keep an Eye On</vt:lpstr>
    </vt:vector>
  </TitlesOfParts>
  <Company>GA Dept.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JCapp</dc:creator>
  <cp:lastModifiedBy>Karen Hays</cp:lastModifiedBy>
  <cp:revision>382</cp:revision>
  <cp:lastPrinted>2013-09-25T19:19:46Z</cp:lastPrinted>
  <dcterms:created xsi:type="dcterms:W3CDTF">2007-01-26T22:27:31Z</dcterms:created>
  <dcterms:modified xsi:type="dcterms:W3CDTF">2014-09-29T20:01:30Z</dcterms:modified>
</cp:coreProperties>
</file>