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2" r:id="rId2"/>
  </p:sldMasterIdLst>
  <p:notesMasterIdLst>
    <p:notesMasterId r:id="rId47"/>
  </p:notesMasterIdLst>
  <p:handoutMasterIdLst>
    <p:handoutMasterId r:id="rId48"/>
  </p:handoutMasterIdLst>
  <p:sldIdLst>
    <p:sldId id="427" r:id="rId3"/>
    <p:sldId id="445" r:id="rId4"/>
    <p:sldId id="430" r:id="rId5"/>
    <p:sldId id="431" r:id="rId6"/>
    <p:sldId id="432" r:id="rId7"/>
    <p:sldId id="433" r:id="rId8"/>
    <p:sldId id="434" r:id="rId9"/>
    <p:sldId id="436" r:id="rId10"/>
    <p:sldId id="437" r:id="rId11"/>
    <p:sldId id="438" r:id="rId12"/>
    <p:sldId id="439" r:id="rId13"/>
    <p:sldId id="440" r:id="rId14"/>
    <p:sldId id="441" r:id="rId15"/>
    <p:sldId id="442" r:id="rId16"/>
    <p:sldId id="443" r:id="rId17"/>
    <p:sldId id="444" r:id="rId18"/>
    <p:sldId id="310" r:id="rId19"/>
    <p:sldId id="414" r:id="rId20"/>
    <p:sldId id="394" r:id="rId21"/>
    <p:sldId id="415" r:id="rId22"/>
    <p:sldId id="332" r:id="rId23"/>
    <p:sldId id="335" r:id="rId24"/>
    <p:sldId id="336" r:id="rId25"/>
    <p:sldId id="348" r:id="rId26"/>
    <p:sldId id="352" r:id="rId27"/>
    <p:sldId id="353" r:id="rId28"/>
    <p:sldId id="350" r:id="rId29"/>
    <p:sldId id="349" r:id="rId30"/>
    <p:sldId id="351" r:id="rId31"/>
    <p:sldId id="355" r:id="rId32"/>
    <p:sldId id="373" r:id="rId33"/>
    <p:sldId id="359" r:id="rId34"/>
    <p:sldId id="360" r:id="rId35"/>
    <p:sldId id="361" r:id="rId36"/>
    <p:sldId id="362" r:id="rId37"/>
    <p:sldId id="363" r:id="rId38"/>
    <p:sldId id="364" r:id="rId39"/>
    <p:sldId id="371" r:id="rId40"/>
    <p:sldId id="367" r:id="rId41"/>
    <p:sldId id="368" r:id="rId42"/>
    <p:sldId id="369" r:id="rId43"/>
    <p:sldId id="407" r:id="rId44"/>
    <p:sldId id="409" r:id="rId45"/>
    <p:sldId id="413" r:id="rId46"/>
  </p:sldIdLst>
  <p:sldSz cx="9144000" cy="6858000" type="screen4x3"/>
  <p:notesSz cx="6400800" cy="8686800"/>
  <p:defaultTextStyle>
    <a:defPPr>
      <a:defRPr lang="en-US"/>
    </a:defPPr>
    <a:lvl1pPr algn="r" rtl="0" fontAlgn="base">
      <a:spcBef>
        <a:spcPct val="35000"/>
      </a:spcBef>
      <a:spcAft>
        <a:spcPct val="0"/>
      </a:spcAft>
      <a:buClr>
        <a:srgbClr val="FF140A"/>
      </a:buClr>
      <a:buFont typeface="Wingdings" pitchFamily="2"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2"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2"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2"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2"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00"/>
    <a:srgbClr val="969696"/>
    <a:srgbClr val="C0C0C0"/>
    <a:srgbClr val="EE2E24"/>
    <a:srgbClr val="EE2C23"/>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4237" autoAdjust="0"/>
  </p:normalViewPr>
  <p:slideViewPr>
    <p:cSldViewPr snapToGrid="0">
      <p:cViewPr varScale="1">
        <p:scale>
          <a:sx n="56" d="100"/>
          <a:sy n="56" d="100"/>
        </p:scale>
        <p:origin x="-1548" y="-102"/>
      </p:cViewPr>
      <p:guideLst>
        <p:guide orient="horz" pos="2160"/>
        <p:guide pos="2880"/>
      </p:guideLst>
    </p:cSldViewPr>
  </p:slideViewPr>
  <p:outlineViewPr>
    <p:cViewPr>
      <p:scale>
        <a:sx n="33" d="100"/>
        <a:sy n="33" d="100"/>
      </p:scale>
      <p:origin x="0" y="15318"/>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773363" cy="434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buClrTx/>
              <a:buFontTx/>
              <a:buNone/>
              <a:defRPr sz="1200"/>
            </a:lvl1pPr>
          </a:lstStyle>
          <a:p>
            <a:endParaRPr lang="en-US" dirty="0"/>
          </a:p>
        </p:txBody>
      </p:sp>
      <p:sp>
        <p:nvSpPr>
          <p:cNvPr id="48131" name="Rectangle 3"/>
          <p:cNvSpPr>
            <a:spLocks noGrp="1" noChangeArrowheads="1"/>
          </p:cNvSpPr>
          <p:nvPr>
            <p:ph type="dt" sz="quarter" idx="1"/>
          </p:nvPr>
        </p:nvSpPr>
        <p:spPr bwMode="auto">
          <a:xfrm>
            <a:off x="3625850" y="0"/>
            <a:ext cx="2773363" cy="434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lvl1pPr>
          </a:lstStyle>
          <a:p>
            <a:endParaRPr lang="en-US" dirty="0"/>
          </a:p>
        </p:txBody>
      </p:sp>
      <p:sp>
        <p:nvSpPr>
          <p:cNvPr id="48132" name="Rectangle 4"/>
          <p:cNvSpPr>
            <a:spLocks noGrp="1" noChangeArrowheads="1"/>
          </p:cNvSpPr>
          <p:nvPr>
            <p:ph type="ftr" sz="quarter" idx="2"/>
          </p:nvPr>
        </p:nvSpPr>
        <p:spPr bwMode="auto">
          <a:xfrm>
            <a:off x="0" y="8250238"/>
            <a:ext cx="2773363" cy="4349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200"/>
            </a:lvl1pPr>
          </a:lstStyle>
          <a:p>
            <a:endParaRPr lang="en-US" dirty="0"/>
          </a:p>
        </p:txBody>
      </p:sp>
      <p:sp>
        <p:nvSpPr>
          <p:cNvPr id="48133" name="Rectangle 5"/>
          <p:cNvSpPr>
            <a:spLocks noGrp="1" noChangeArrowheads="1"/>
          </p:cNvSpPr>
          <p:nvPr>
            <p:ph type="sldNum" sz="quarter" idx="3"/>
          </p:nvPr>
        </p:nvSpPr>
        <p:spPr bwMode="auto">
          <a:xfrm>
            <a:off x="3625850" y="8250238"/>
            <a:ext cx="2773363" cy="4349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sz="1200"/>
            </a:lvl1pPr>
          </a:lstStyle>
          <a:p>
            <a:fld id="{42FA5E3D-8242-4004-9D43-8845A228643E}"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773363" cy="434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buClrTx/>
              <a:buFontTx/>
              <a:buNone/>
              <a:defRPr sz="1200"/>
            </a:lvl1pPr>
          </a:lstStyle>
          <a:p>
            <a:endParaRPr lang="en-US" dirty="0"/>
          </a:p>
        </p:txBody>
      </p:sp>
      <p:sp>
        <p:nvSpPr>
          <p:cNvPr id="50179" name="Rectangle 3"/>
          <p:cNvSpPr>
            <a:spLocks noGrp="1" noChangeArrowheads="1"/>
          </p:cNvSpPr>
          <p:nvPr>
            <p:ph type="dt" idx="1"/>
          </p:nvPr>
        </p:nvSpPr>
        <p:spPr bwMode="auto">
          <a:xfrm>
            <a:off x="3625850" y="0"/>
            <a:ext cx="2773363" cy="434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lvl1pPr>
          </a:lstStyle>
          <a:p>
            <a:endParaRPr lang="en-US" dirty="0"/>
          </a:p>
        </p:txBody>
      </p:sp>
      <p:sp>
        <p:nvSpPr>
          <p:cNvPr id="50180" name="Rectangle 4"/>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a:effectLst/>
        </p:spPr>
      </p:sp>
      <p:sp>
        <p:nvSpPr>
          <p:cNvPr id="50181" name="Rectangle 5"/>
          <p:cNvSpPr>
            <a:spLocks noGrp="1" noChangeArrowheads="1"/>
          </p:cNvSpPr>
          <p:nvPr>
            <p:ph type="body" sz="quarter" idx="3"/>
          </p:nvPr>
        </p:nvSpPr>
        <p:spPr bwMode="auto">
          <a:xfrm>
            <a:off x="639763" y="4125913"/>
            <a:ext cx="5121275" cy="3910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2" name="Rectangle 6"/>
          <p:cNvSpPr>
            <a:spLocks noGrp="1" noChangeArrowheads="1"/>
          </p:cNvSpPr>
          <p:nvPr>
            <p:ph type="ftr" sz="quarter" idx="4"/>
          </p:nvPr>
        </p:nvSpPr>
        <p:spPr bwMode="auto">
          <a:xfrm>
            <a:off x="0" y="8250238"/>
            <a:ext cx="2773363" cy="4349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200"/>
            </a:lvl1pPr>
          </a:lstStyle>
          <a:p>
            <a:endParaRPr lang="en-US" dirty="0"/>
          </a:p>
        </p:txBody>
      </p:sp>
      <p:sp>
        <p:nvSpPr>
          <p:cNvPr id="50183" name="Rectangle 7"/>
          <p:cNvSpPr>
            <a:spLocks noGrp="1" noChangeArrowheads="1"/>
          </p:cNvSpPr>
          <p:nvPr>
            <p:ph type="sldNum" sz="quarter" idx="5"/>
          </p:nvPr>
        </p:nvSpPr>
        <p:spPr bwMode="auto">
          <a:xfrm>
            <a:off x="3625850" y="8250238"/>
            <a:ext cx="2773363" cy="4349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sz="1200"/>
            </a:lvl1pPr>
          </a:lstStyle>
          <a:p>
            <a:fld id="{850D79DC-2E84-46ED-B2E0-E57F745EBD5D}"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CE3E827A-CF18-4A62-9EFC-94EE8DF0182E}"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F987C73-DC6F-4F46-AE6C-ED5DC0BADC76}" type="slidenum">
              <a:rPr lang="en-US" smtClean="0">
                <a:latin typeface="Arial" charset="0"/>
                <a:cs typeface="Arial" charset="0"/>
              </a:rPr>
              <a:pPr/>
              <a:t>13</a:t>
            </a:fld>
            <a:endParaRPr lang="en-US" smtClean="0">
              <a:latin typeface="Arial" charset="0"/>
              <a:cs typeface="Arial"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latin typeface="Arial" pitchFamily="34" charset="0"/>
              <a:ea typeface="Geneva"/>
              <a:cs typeface="Geneva"/>
            </a:endParaRPr>
          </a:p>
        </p:txBody>
      </p:sp>
      <p:sp>
        <p:nvSpPr>
          <p:cNvPr id="49156" name="Slide Number Placeholder 3"/>
          <p:cNvSpPr>
            <a:spLocks noGrp="1"/>
          </p:cNvSpPr>
          <p:nvPr>
            <p:ph type="sldNum" sz="quarter" idx="5"/>
          </p:nvPr>
        </p:nvSpPr>
        <p:spPr>
          <a:noFill/>
        </p:spPr>
        <p:txBody>
          <a:bodyPr/>
          <a:lstStyle/>
          <a:p>
            <a:fld id="{F4266FC4-37C2-4D83-B7B8-5A458BC31BD0}"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smtClean="0"/>
          </a:p>
        </p:txBody>
      </p:sp>
      <p:sp>
        <p:nvSpPr>
          <p:cNvPr id="4" name="Slide Number Placeholder 3"/>
          <p:cNvSpPr>
            <a:spLocks noGrp="1"/>
          </p:cNvSpPr>
          <p:nvPr>
            <p:ph type="sldNum" sz="quarter" idx="10"/>
          </p:nvPr>
        </p:nvSpPr>
        <p:spPr/>
        <p:txBody>
          <a:bodyPr/>
          <a:lstStyle/>
          <a:p>
            <a:fld id="{AAB10D56-A3A3-46AE-BA1D-8A3333A299F3}"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F18B-A904-40D5-9CB1-CB3D33952F0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50D79DC-2E84-46ED-B2E0-E57F745EBD5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smtClean="0"/>
          </a:p>
        </p:txBody>
      </p:sp>
      <p:sp>
        <p:nvSpPr>
          <p:cNvPr id="4" name="Slide Number Placeholder 3"/>
          <p:cNvSpPr>
            <a:spLocks noGrp="1"/>
          </p:cNvSpPr>
          <p:nvPr>
            <p:ph type="sldNum" sz="quarter" idx="10"/>
          </p:nvPr>
        </p:nvSpPr>
        <p:spPr/>
        <p:txBody>
          <a:bodyPr/>
          <a:lstStyle/>
          <a:p>
            <a:fld id="{AAB10D56-A3A3-46AE-BA1D-8A3333A299F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FEDF18B-A904-40D5-9CB1-CB3D33952F0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50D79DC-2E84-46ED-B2E0-E57F745EBD5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A59B261-A6D5-4BA6-8B85-1FAEAF6C3849}" type="slidenum">
              <a:rPr lang="en-US" smtClean="0"/>
              <a:pPr/>
              <a:t>25</a:t>
            </a:fld>
            <a:endParaRPr lang="en-US" smtClean="0"/>
          </a:p>
        </p:txBody>
      </p:sp>
      <p:sp>
        <p:nvSpPr>
          <p:cNvPr id="30723" name="Rectangle 7"/>
          <p:cNvSpPr txBox="1">
            <a:spLocks noGrp="1" noChangeArrowheads="1"/>
          </p:cNvSpPr>
          <p:nvPr/>
        </p:nvSpPr>
        <p:spPr bwMode="auto">
          <a:xfrm>
            <a:off x="3626540" y="8252164"/>
            <a:ext cx="2774260" cy="434636"/>
          </a:xfrm>
          <a:prstGeom prst="rect">
            <a:avLst/>
          </a:prstGeom>
          <a:noFill/>
          <a:ln w="9525">
            <a:noFill/>
            <a:miter lim="800000"/>
            <a:headEnd/>
            <a:tailEnd/>
          </a:ln>
        </p:spPr>
        <p:txBody>
          <a:bodyPr lIns="86188" tIns="43094" rIns="86188" bIns="43094" anchor="b"/>
          <a:lstStyle/>
          <a:p>
            <a:pPr defTabSz="860625">
              <a:spcBef>
                <a:spcPct val="0"/>
              </a:spcBef>
            </a:pPr>
            <a:fld id="{62958A05-5A4D-4E43-81C1-2AD7C7BF819B}" type="slidenum">
              <a:rPr lang="en-US" sz="1100">
                <a:latin typeface="Times New Roman" pitchFamily="18" charset="0"/>
              </a:rPr>
              <a:pPr defTabSz="860625">
                <a:spcBef>
                  <a:spcPct val="0"/>
                </a:spcBef>
              </a:pPr>
              <a:t>25</a:t>
            </a:fld>
            <a:endParaRPr lang="en-US" sz="1100" dirty="0">
              <a:latin typeface="Times New Roman" pitchFamily="18" charset="0"/>
            </a:endParaRPr>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xfrm>
            <a:off x="853730" y="4126824"/>
            <a:ext cx="4693341" cy="3908764"/>
          </a:xfrm>
          <a:noFill/>
          <a:ln/>
        </p:spPr>
        <p:txBody>
          <a:bodyPr lIns="86188" tIns="43094" rIns="86188" bIns="43094"/>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12E0F93-30EF-4865-924F-F68F39FC91D7}" type="slidenum">
              <a:rPr lang="en-US" smtClean="0">
                <a:latin typeface="Arial" pitchFamily="34" charset="0"/>
                <a:cs typeface="Arial" pitchFamily="34" charset="0"/>
              </a:rPr>
              <a:pPr/>
              <a:t>26</a:t>
            </a:fld>
            <a:endParaRPr lang="en-US" smtClean="0">
              <a:latin typeface="Arial" pitchFamily="34" charset="0"/>
              <a:cs typeface="Arial" pitchFamily="34" charset="0"/>
            </a:endParaRPr>
          </a:p>
        </p:txBody>
      </p:sp>
      <p:sp>
        <p:nvSpPr>
          <p:cNvPr id="92163" name="Rectangle 7"/>
          <p:cNvSpPr txBox="1">
            <a:spLocks noGrp="1" noChangeArrowheads="1"/>
          </p:cNvSpPr>
          <p:nvPr/>
        </p:nvSpPr>
        <p:spPr bwMode="auto">
          <a:xfrm>
            <a:off x="3625180" y="8252460"/>
            <a:ext cx="2775620" cy="434340"/>
          </a:xfrm>
          <a:prstGeom prst="rect">
            <a:avLst/>
          </a:prstGeom>
          <a:noFill/>
          <a:ln w="9525">
            <a:noFill/>
            <a:miter lim="800000"/>
            <a:headEnd/>
            <a:tailEnd/>
          </a:ln>
        </p:spPr>
        <p:txBody>
          <a:bodyPr lIns="86188" tIns="43095" rIns="86188" bIns="43095" anchor="b"/>
          <a:lstStyle/>
          <a:p>
            <a:pPr defTabSz="858969"/>
            <a:fld id="{F289F2E4-E17D-402C-AA7B-F78B5D76605E}" type="slidenum">
              <a:rPr lang="en-US" sz="1100">
                <a:latin typeface="Times New Roman" pitchFamily="18" charset="0"/>
              </a:rPr>
              <a:pPr defTabSz="858969"/>
              <a:t>26</a:t>
            </a:fld>
            <a:endParaRPr lang="en-US" sz="1100" dirty="0">
              <a:latin typeface="Times New Roman" pitchFamily="18" charset="0"/>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xfrm>
            <a:off x="853926" y="4127718"/>
            <a:ext cx="4692950" cy="3907572"/>
          </a:xfrm>
          <a:noFill/>
          <a:ln/>
        </p:spPr>
        <p:txBody>
          <a:bodyPr lIns="86188" tIns="43095" rIns="86188" bIns="43095"/>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smtClean="0"/>
          </a:p>
        </p:txBody>
      </p:sp>
      <p:sp>
        <p:nvSpPr>
          <p:cNvPr id="39940" name="Slide Number Placeholder 3"/>
          <p:cNvSpPr>
            <a:spLocks noGrp="1"/>
          </p:cNvSpPr>
          <p:nvPr>
            <p:ph type="sldNum" sz="quarter" idx="5"/>
          </p:nvPr>
        </p:nvSpPr>
        <p:spPr>
          <a:noFill/>
        </p:spPr>
        <p:txBody>
          <a:bodyPr/>
          <a:lstStyle/>
          <a:p>
            <a:fld id="{0491A210-2ADE-40B0-AF8E-D01C7F7A4AA7}"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81924" name="Slide Number Placeholder 3"/>
          <p:cNvSpPr>
            <a:spLocks noGrp="1"/>
          </p:cNvSpPr>
          <p:nvPr>
            <p:ph type="sldNum" sz="quarter" idx="5"/>
          </p:nvPr>
        </p:nvSpPr>
        <p:spPr>
          <a:noFill/>
        </p:spPr>
        <p:txBody>
          <a:bodyPr/>
          <a:lstStyle/>
          <a:p>
            <a:fld id="{15F9E7CE-2082-4729-900C-AE7EFC9E5A5B}" type="slidenum">
              <a:rPr lang="en-US" smtClean="0">
                <a:latin typeface="Arial" pitchFamily="34" charset="0"/>
                <a:cs typeface="Arial" pitchFamily="34" charset="0"/>
              </a:rPr>
              <a:pPr/>
              <a:t>32</a:t>
            </a:fld>
            <a:endParaRPr lang="en-US"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87F7B09C-EDD3-4A85-AB16-A0825520A570}"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latin typeface="Arial" pitchFamily="34" charset="0"/>
            </a:endParaRPr>
          </a:p>
        </p:txBody>
      </p:sp>
      <p:sp>
        <p:nvSpPr>
          <p:cNvPr id="22532" name="Slide Number Placeholder 3"/>
          <p:cNvSpPr>
            <a:spLocks noGrp="1"/>
          </p:cNvSpPr>
          <p:nvPr>
            <p:ph type="sldNum" sz="quarter" idx="5"/>
          </p:nvPr>
        </p:nvSpPr>
        <p:spPr>
          <a:noFill/>
        </p:spPr>
        <p:txBody>
          <a:bodyPr/>
          <a:lstStyle/>
          <a:p>
            <a:fld id="{A91E79FD-A349-498B-BEA5-4BE071597965}" type="slidenum">
              <a:rPr lang="en-US" smtClean="0">
                <a:latin typeface="Arial" pitchFamily="34" charset="0"/>
                <a:cs typeface="Arial" pitchFamily="34" charset="0"/>
              </a:rPr>
              <a:pPr/>
              <a:t>43</a:t>
            </a:fld>
            <a:endParaRPr lang="en-US"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44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3843AA43-0B3A-4A2E-82C8-9B1040041817}"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endParaRPr lang="en-US" dirty="0" smtClean="0"/>
          </a:p>
        </p:txBody>
      </p:sp>
      <p:sp>
        <p:nvSpPr>
          <p:cNvPr id="43012" name="Slide Number Placeholder 3"/>
          <p:cNvSpPr>
            <a:spLocks noGrp="1"/>
          </p:cNvSpPr>
          <p:nvPr>
            <p:ph type="sldNum" sz="quarter" idx="5"/>
          </p:nvPr>
        </p:nvSpPr>
        <p:spPr>
          <a:noFill/>
        </p:spPr>
        <p:txBody>
          <a:bodyPr/>
          <a:lstStyle/>
          <a:p>
            <a:fld id="{AA63CBE7-8F8D-4FCF-B5CA-36D9E2934230}"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97486A13-2061-4EC0-9489-7192F3879B0C}"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6031ED08-9B2F-44E8-A800-AF5517DF8712}"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7229" name="Picture 61" descr="A_Side_of_Onan_retouched2"/>
          <p:cNvPicPr>
            <a:picLocks noChangeAspect="1" noChangeArrowheads="1"/>
          </p:cNvPicPr>
          <p:nvPr/>
        </p:nvPicPr>
        <p:blipFill>
          <a:blip r:embed="rId2" cstate="print"/>
          <a:srcRect/>
          <a:stretch>
            <a:fillRect/>
          </a:stretch>
        </p:blipFill>
        <p:spPr bwMode="auto">
          <a:xfrm>
            <a:off x="5094288" y="4021138"/>
            <a:ext cx="1878012" cy="2711450"/>
          </a:xfrm>
          <a:prstGeom prst="rect">
            <a:avLst/>
          </a:prstGeom>
          <a:noFill/>
        </p:spPr>
      </p:pic>
      <p:pic>
        <p:nvPicPr>
          <p:cNvPr id="7224" name="Picture 56" descr="Power Gen control panel_2x3PPT"/>
          <p:cNvPicPr>
            <a:picLocks noChangeAspect="1" noChangeArrowheads="1"/>
          </p:cNvPicPr>
          <p:nvPr/>
        </p:nvPicPr>
        <p:blipFill>
          <a:blip r:embed="rId3" cstate="print"/>
          <a:srcRect/>
          <a:stretch>
            <a:fillRect/>
          </a:stretch>
        </p:blipFill>
        <p:spPr bwMode="ltGray">
          <a:xfrm>
            <a:off x="3074988" y="4019550"/>
            <a:ext cx="1871662" cy="2700338"/>
          </a:xfrm>
          <a:prstGeom prst="rect">
            <a:avLst/>
          </a:prstGeom>
          <a:noFill/>
        </p:spPr>
      </p:pic>
      <p:pic>
        <p:nvPicPr>
          <p:cNvPr id="7221" name="Picture 53" descr="CPG_LargeLogo_ppt"/>
          <p:cNvPicPr>
            <a:picLocks noChangeAspect="1" noChangeArrowheads="1"/>
          </p:cNvPicPr>
          <p:nvPr/>
        </p:nvPicPr>
        <p:blipFill>
          <a:blip r:embed="rId4" cstate="print"/>
          <a:srcRect/>
          <a:stretch>
            <a:fillRect/>
          </a:stretch>
        </p:blipFill>
        <p:spPr bwMode="auto">
          <a:xfrm>
            <a:off x="5981700" y="285750"/>
            <a:ext cx="2954338" cy="908050"/>
          </a:xfrm>
          <a:prstGeom prst="rect">
            <a:avLst/>
          </a:prstGeom>
          <a:noFill/>
        </p:spPr>
      </p:pic>
      <p:sp>
        <p:nvSpPr>
          <p:cNvPr id="7170" name="Rectangle 2"/>
          <p:cNvSpPr>
            <a:spLocks noGrp="1" noChangeArrowheads="1"/>
          </p:cNvSpPr>
          <p:nvPr>
            <p:ph type="ctrTitle"/>
          </p:nvPr>
        </p:nvSpPr>
        <p:spPr>
          <a:xfrm>
            <a:off x="1266825" y="1700213"/>
            <a:ext cx="7721600" cy="788987"/>
          </a:xfrm>
        </p:spPr>
        <p:txBody>
          <a:bodyPr anchor="t"/>
          <a:lstStyle>
            <a:lvl1pPr>
              <a:defRPr sz="3600"/>
            </a:lvl1pPr>
          </a:lstStyle>
          <a:p>
            <a:r>
              <a:rPr lang="en-US" smtClean="0"/>
              <a:t>Click to edit Master title style</a:t>
            </a:r>
            <a:endParaRPr lang="en-US"/>
          </a:p>
        </p:txBody>
      </p:sp>
      <p:sp>
        <p:nvSpPr>
          <p:cNvPr id="7171" name="Rectangle 3"/>
          <p:cNvSpPr>
            <a:spLocks noGrp="1" noChangeArrowheads="1"/>
          </p:cNvSpPr>
          <p:nvPr>
            <p:ph type="subTitle" idx="1"/>
          </p:nvPr>
        </p:nvSpPr>
        <p:spPr>
          <a:xfrm>
            <a:off x="1309688" y="2525713"/>
            <a:ext cx="7678737" cy="903287"/>
          </a:xfrm>
        </p:spPr>
        <p:txBody>
          <a:bodyPr/>
          <a:lstStyle>
            <a:lvl1pPr marL="0" indent="0">
              <a:buFont typeface="Wingdings" pitchFamily="2" charset="2"/>
              <a:buNone/>
              <a:defRPr sz="2000"/>
            </a:lvl1pPr>
          </a:lstStyle>
          <a:p>
            <a:r>
              <a:rPr lang="en-US" smtClean="0"/>
              <a:t>Click to edit Master subtitle style</a:t>
            </a:r>
            <a:endParaRPr lang="en-US"/>
          </a:p>
        </p:txBody>
      </p:sp>
      <p:sp>
        <p:nvSpPr>
          <p:cNvPr id="7175" name="Rectangle 7"/>
          <p:cNvSpPr>
            <a:spLocks noChangeArrowheads="1"/>
          </p:cNvSpPr>
          <p:nvPr/>
        </p:nvSpPr>
        <p:spPr bwMode="ltGray">
          <a:xfrm>
            <a:off x="0" y="0"/>
            <a:ext cx="914400" cy="6858000"/>
          </a:xfrm>
          <a:prstGeom prst="rect">
            <a:avLst/>
          </a:prstGeom>
          <a:solidFill>
            <a:srgbClr val="EE2C23"/>
          </a:solidFill>
          <a:ln w="9525">
            <a:noFill/>
            <a:miter lim="800000"/>
            <a:headEnd/>
            <a:tailEnd/>
          </a:ln>
          <a:effectLst/>
        </p:spPr>
        <p:txBody>
          <a:bodyPr wrap="none" anchor="ctr"/>
          <a:lstStyle/>
          <a:p>
            <a:endParaRPr lang="en-US" dirty="0"/>
          </a:p>
        </p:txBody>
      </p:sp>
      <p:pic>
        <p:nvPicPr>
          <p:cNvPr id="7217" name="Picture 27" descr="2003AR_GenSet_Installation_Wyoming MI_DSC_0518-WHITELOGO"/>
          <p:cNvPicPr>
            <a:picLocks noChangeAspect="1" noChangeArrowheads="1"/>
          </p:cNvPicPr>
          <p:nvPr/>
        </p:nvPicPr>
        <p:blipFill>
          <a:blip r:embed="rId5" cstate="print"/>
          <a:srcRect l="10892" r="8243" b="410"/>
          <a:stretch>
            <a:fillRect/>
          </a:stretch>
        </p:blipFill>
        <p:spPr bwMode="ltGray">
          <a:xfrm>
            <a:off x="1057275" y="4019550"/>
            <a:ext cx="1876425" cy="2700338"/>
          </a:xfrm>
          <a:prstGeom prst="rect">
            <a:avLst/>
          </a:prstGeom>
          <a:noFill/>
          <a:ln w="9525">
            <a:noFill/>
            <a:miter lim="800000"/>
            <a:headEnd/>
            <a:tailEnd/>
          </a:ln>
        </p:spPr>
      </p:pic>
      <p:pic>
        <p:nvPicPr>
          <p:cNvPr id="7219" name="Picture 12" descr="2007AR_GenSet_1250KW_QSV91_2x3PPT.jpg"/>
          <p:cNvPicPr>
            <a:picLocks noChangeAspect="1"/>
          </p:cNvPicPr>
          <p:nvPr/>
        </p:nvPicPr>
        <p:blipFill>
          <a:blip r:embed="rId6" cstate="print"/>
          <a:srcRect/>
          <a:stretch>
            <a:fillRect/>
          </a:stretch>
        </p:blipFill>
        <p:spPr bwMode="ltGray">
          <a:xfrm>
            <a:off x="7116763" y="4019550"/>
            <a:ext cx="1871662" cy="270033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8947565-D73F-4642-9C81-4055DEA45184}" type="datetime1">
              <a:rPr lang="en-US"/>
              <a:pPr/>
              <a:t>4/25/2014</a:t>
            </a:fld>
            <a:endParaRPr lang="en-US" dirty="0"/>
          </a:p>
        </p:txBody>
      </p:sp>
      <p:sp>
        <p:nvSpPr>
          <p:cNvPr id="5" name="Footer Placeholder 4"/>
          <p:cNvSpPr>
            <a:spLocks noGrp="1"/>
          </p:cNvSpPr>
          <p:nvPr>
            <p:ph type="ftr" sz="quarter" idx="11"/>
          </p:nvPr>
        </p:nvSpPr>
        <p:spPr/>
        <p:txBody>
          <a:bodyPr/>
          <a:lstStyle>
            <a:lvl1pPr>
              <a:defRPr/>
            </a:lvl1pPr>
          </a:lstStyle>
          <a:p>
            <a:r>
              <a:rPr lang="en-US" dirty="0"/>
              <a:t> Cummins Confidential</a:t>
            </a:r>
          </a:p>
        </p:txBody>
      </p:sp>
      <p:sp>
        <p:nvSpPr>
          <p:cNvPr id="6" name="Slide Number Placeholder 5"/>
          <p:cNvSpPr>
            <a:spLocks noGrp="1"/>
          </p:cNvSpPr>
          <p:nvPr>
            <p:ph type="sldNum" sz="quarter" idx="12"/>
          </p:nvPr>
        </p:nvSpPr>
        <p:spPr/>
        <p:txBody>
          <a:bodyPr/>
          <a:lstStyle>
            <a:lvl1pPr>
              <a:defRPr/>
            </a:lvl1pPr>
          </a:lstStyle>
          <a:p>
            <a:fld id="{BA2475F3-CBEE-4E24-B9C0-9DC4482358DB}"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9125" y="296863"/>
            <a:ext cx="2019300" cy="5534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1225" y="296863"/>
            <a:ext cx="5905500" cy="5534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CB5B398-4B36-48D0-8F95-7E4C96B7BF07}" type="datetime1">
              <a:rPr lang="en-US"/>
              <a:pPr/>
              <a:t>4/25/2014</a:t>
            </a:fld>
            <a:endParaRPr lang="en-US" dirty="0"/>
          </a:p>
        </p:txBody>
      </p:sp>
      <p:sp>
        <p:nvSpPr>
          <p:cNvPr id="5" name="Footer Placeholder 4"/>
          <p:cNvSpPr>
            <a:spLocks noGrp="1"/>
          </p:cNvSpPr>
          <p:nvPr>
            <p:ph type="ftr" sz="quarter" idx="11"/>
          </p:nvPr>
        </p:nvSpPr>
        <p:spPr/>
        <p:txBody>
          <a:bodyPr/>
          <a:lstStyle>
            <a:lvl1pPr>
              <a:defRPr/>
            </a:lvl1pPr>
          </a:lstStyle>
          <a:p>
            <a:r>
              <a:rPr lang="en-US" dirty="0"/>
              <a:t> Cummins Confidential</a:t>
            </a:r>
          </a:p>
        </p:txBody>
      </p:sp>
      <p:sp>
        <p:nvSpPr>
          <p:cNvPr id="6" name="Slide Number Placeholder 5"/>
          <p:cNvSpPr>
            <a:spLocks noGrp="1"/>
          </p:cNvSpPr>
          <p:nvPr>
            <p:ph type="sldNum" sz="quarter" idx="12"/>
          </p:nvPr>
        </p:nvSpPr>
        <p:spPr/>
        <p:txBody>
          <a:bodyPr/>
          <a:lstStyle>
            <a:lvl1pPr>
              <a:defRPr/>
            </a:lvl1pPr>
          </a:lstStyle>
          <a:p>
            <a:fld id="{36D32164-96D7-42F5-BDCE-CE6D2DBB26AC}"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1225" y="296863"/>
            <a:ext cx="7966075" cy="5427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xfrm>
            <a:off x="1233488" y="6330950"/>
            <a:ext cx="1493837" cy="476250"/>
          </a:xfrm>
          <a:prstGeom prst="rect">
            <a:avLst/>
          </a:prstGeom>
        </p:spPr>
        <p:txBody>
          <a:bodyPr/>
          <a:lstStyle>
            <a:lvl1pPr algn="ctr">
              <a:spcBef>
                <a:spcPct val="35000"/>
              </a:spcBef>
              <a:buClr>
                <a:srgbClr val="FF140A"/>
              </a:buClr>
              <a:buFont typeface="Wingdings" charset="0"/>
              <a:buChar char="§"/>
              <a:defRPr>
                <a:latin typeface="Arial" charset="0"/>
                <a:ea typeface="Arial" charset="0"/>
                <a:cs typeface="Arial" charset="0"/>
              </a:defRPr>
            </a:lvl1pPr>
          </a:lstStyle>
          <a:p>
            <a:pPr>
              <a:defRPr/>
            </a:pPr>
            <a:endParaRPr lang="en-US"/>
          </a:p>
        </p:txBody>
      </p:sp>
      <p:sp>
        <p:nvSpPr>
          <p:cNvPr id="4" name="Rectangle 6"/>
          <p:cNvSpPr>
            <a:spLocks noGrp="1" noChangeArrowheads="1"/>
          </p:cNvSpPr>
          <p:nvPr>
            <p:ph type="ftr" sz="quarter" idx="11"/>
          </p:nvPr>
        </p:nvSpPr>
        <p:spPr>
          <a:xfrm>
            <a:off x="2852738" y="6330950"/>
            <a:ext cx="3819525" cy="476250"/>
          </a:xfrm>
          <a:prstGeom prst="rect">
            <a:avLst/>
          </a:prstGeom>
        </p:spPr>
        <p:txBody>
          <a:bodyPr/>
          <a:lstStyle>
            <a:lvl1pPr algn="ctr">
              <a:spcBef>
                <a:spcPct val="35000"/>
              </a:spcBef>
              <a:buClr>
                <a:srgbClr val="FF140A"/>
              </a:buClr>
              <a:buFont typeface="Wingdings" charset="0"/>
              <a:buChar char="§"/>
              <a:defRPr>
                <a:latin typeface="Arial" charset="0"/>
                <a:ea typeface="Arial" charset="0"/>
                <a:cs typeface="Arial" charset="0"/>
              </a:defRPr>
            </a:lvl1pPr>
          </a:lstStyle>
          <a:p>
            <a:pPr>
              <a:defRPr/>
            </a:pPr>
            <a:r>
              <a:rPr lang="en-US"/>
              <a:t>Cummins Confidential</a:t>
            </a:r>
          </a:p>
        </p:txBody>
      </p:sp>
      <p:sp>
        <p:nvSpPr>
          <p:cNvPr id="5" name="Rectangle 7"/>
          <p:cNvSpPr>
            <a:spLocks noGrp="1" noChangeArrowheads="1"/>
          </p:cNvSpPr>
          <p:nvPr>
            <p:ph type="sldNum" sz="quarter" idx="12"/>
          </p:nvPr>
        </p:nvSpPr>
        <p:spPr>
          <a:xfrm>
            <a:off x="744538" y="6330950"/>
            <a:ext cx="449262" cy="476250"/>
          </a:xfrm>
          <a:prstGeom prst="rect">
            <a:avLst/>
          </a:prstGeom>
        </p:spPr>
        <p:txBody>
          <a:bodyPr/>
          <a:lstStyle>
            <a:lvl1pPr algn="ctr">
              <a:spcBef>
                <a:spcPct val="35000"/>
              </a:spcBef>
              <a:buClr>
                <a:srgbClr val="FF140A"/>
              </a:buClr>
              <a:buFont typeface="Wingdings" charset="0"/>
              <a:buChar char="§"/>
              <a:defRPr>
                <a:latin typeface="Arial" charset="0"/>
                <a:ea typeface="Arial" charset="0"/>
                <a:cs typeface="Arial" charset="0"/>
              </a:defRPr>
            </a:lvl1pPr>
          </a:lstStyle>
          <a:p>
            <a:pPr>
              <a:defRPr/>
            </a:pPr>
            <a:fld id="{C6349906-0346-4280-B3E3-9BA78160CCC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699E42-2B66-4912-9B3E-85A9BC1E7CDA}"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8FD1D-0CC8-496F-B7B5-341E04F5661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79F34-2132-493D-B41E-24FCC649E8F6}" type="datetime1">
              <a:rPr lang="en-US" smtClean="0"/>
              <a:pPr/>
              <a:t>4/25/2014</a:t>
            </a:fld>
            <a:endParaRPr lang="en-US" dirty="0"/>
          </a:p>
        </p:txBody>
      </p:sp>
      <p:sp>
        <p:nvSpPr>
          <p:cNvPr id="5" name="Footer Placeholder 4"/>
          <p:cNvSpPr>
            <a:spLocks noGrp="1"/>
          </p:cNvSpPr>
          <p:nvPr>
            <p:ph type="ftr" sz="quarter" idx="11"/>
          </p:nvPr>
        </p:nvSpPr>
        <p:spPr/>
        <p:txBody>
          <a:bodyPr/>
          <a:lstStyle/>
          <a:p>
            <a:r>
              <a:rPr lang="en-US" smtClean="0"/>
              <a:t> Cummins Confidential</a:t>
            </a:r>
            <a:endParaRPr lang="en-US" dirty="0"/>
          </a:p>
        </p:txBody>
      </p:sp>
      <p:sp>
        <p:nvSpPr>
          <p:cNvPr id="6" name="Slide Number Placeholder 5"/>
          <p:cNvSpPr>
            <a:spLocks noGrp="1"/>
          </p:cNvSpPr>
          <p:nvPr>
            <p:ph type="sldNum" sz="quarter" idx="12"/>
          </p:nvPr>
        </p:nvSpPr>
        <p:spPr/>
        <p:txBody>
          <a:bodyPr/>
          <a:lstStyle/>
          <a:p>
            <a:fld id="{14861F02-7963-4D8D-B534-C536AB3541B2}"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E09FFC-7D3A-4542-A24F-43DAB3687212}" type="datetime1">
              <a:rPr lang="en-US" smtClean="0"/>
              <a:pPr/>
              <a:t>4/25/2014</a:t>
            </a:fld>
            <a:endParaRPr lang="en-US" dirty="0"/>
          </a:p>
        </p:txBody>
      </p:sp>
      <p:sp>
        <p:nvSpPr>
          <p:cNvPr id="5" name="Footer Placeholder 4"/>
          <p:cNvSpPr>
            <a:spLocks noGrp="1"/>
          </p:cNvSpPr>
          <p:nvPr>
            <p:ph type="ftr" sz="quarter" idx="11"/>
          </p:nvPr>
        </p:nvSpPr>
        <p:spPr/>
        <p:txBody>
          <a:bodyPr/>
          <a:lstStyle/>
          <a:p>
            <a:r>
              <a:rPr lang="en-US" smtClean="0"/>
              <a:t> Cummins Confidential</a:t>
            </a:r>
            <a:endParaRPr lang="en-US" dirty="0"/>
          </a:p>
        </p:txBody>
      </p:sp>
      <p:sp>
        <p:nvSpPr>
          <p:cNvPr id="6" name="Slide Number Placeholder 5"/>
          <p:cNvSpPr>
            <a:spLocks noGrp="1"/>
          </p:cNvSpPr>
          <p:nvPr>
            <p:ph type="sldNum" sz="quarter" idx="12"/>
          </p:nvPr>
        </p:nvSpPr>
        <p:spPr/>
        <p:txBody>
          <a:bodyPr/>
          <a:lstStyle/>
          <a:p>
            <a:fld id="{8296BAD5-F4AA-4557-A45B-B91360A76C8E}"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D35E23-9D6C-4E55-8722-CF777A8F6094}" type="datetime1">
              <a:rPr lang="en-US" smtClean="0"/>
              <a:pPr/>
              <a:t>4/25/2014</a:t>
            </a:fld>
            <a:endParaRPr lang="en-US" dirty="0"/>
          </a:p>
        </p:txBody>
      </p:sp>
      <p:sp>
        <p:nvSpPr>
          <p:cNvPr id="6" name="Footer Placeholder 5"/>
          <p:cNvSpPr>
            <a:spLocks noGrp="1"/>
          </p:cNvSpPr>
          <p:nvPr>
            <p:ph type="ftr" sz="quarter" idx="11"/>
          </p:nvPr>
        </p:nvSpPr>
        <p:spPr/>
        <p:txBody>
          <a:bodyPr/>
          <a:lstStyle/>
          <a:p>
            <a:r>
              <a:rPr lang="en-US" smtClean="0"/>
              <a:t> Cummins Confidential</a:t>
            </a:r>
            <a:endParaRPr lang="en-US" dirty="0"/>
          </a:p>
        </p:txBody>
      </p:sp>
      <p:sp>
        <p:nvSpPr>
          <p:cNvPr id="7" name="Slide Number Placeholder 6"/>
          <p:cNvSpPr>
            <a:spLocks noGrp="1"/>
          </p:cNvSpPr>
          <p:nvPr>
            <p:ph type="sldNum" sz="quarter" idx="12"/>
          </p:nvPr>
        </p:nvSpPr>
        <p:spPr/>
        <p:txBody>
          <a:bodyPr/>
          <a:lstStyle/>
          <a:p>
            <a:fld id="{769FEB83-E06F-4E34-A466-3AFDEB5698F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C4104C-3ACD-4720-B849-29A2D666CE1C}" type="datetime1">
              <a:rPr lang="en-US" smtClean="0"/>
              <a:pPr/>
              <a:t>4/25/2014</a:t>
            </a:fld>
            <a:endParaRPr lang="en-US" dirty="0"/>
          </a:p>
        </p:txBody>
      </p:sp>
      <p:sp>
        <p:nvSpPr>
          <p:cNvPr id="8" name="Footer Placeholder 7"/>
          <p:cNvSpPr>
            <a:spLocks noGrp="1"/>
          </p:cNvSpPr>
          <p:nvPr>
            <p:ph type="ftr" sz="quarter" idx="11"/>
          </p:nvPr>
        </p:nvSpPr>
        <p:spPr/>
        <p:txBody>
          <a:bodyPr/>
          <a:lstStyle/>
          <a:p>
            <a:r>
              <a:rPr lang="en-US" smtClean="0"/>
              <a:t> Cummins Confidential</a:t>
            </a:r>
            <a:endParaRPr lang="en-US" dirty="0"/>
          </a:p>
        </p:txBody>
      </p:sp>
      <p:sp>
        <p:nvSpPr>
          <p:cNvPr id="9" name="Slide Number Placeholder 8"/>
          <p:cNvSpPr>
            <a:spLocks noGrp="1"/>
          </p:cNvSpPr>
          <p:nvPr>
            <p:ph type="sldNum" sz="quarter" idx="12"/>
          </p:nvPr>
        </p:nvSpPr>
        <p:spPr/>
        <p:txBody>
          <a:bodyPr/>
          <a:lstStyle/>
          <a:p>
            <a:fld id="{F6403D5C-47A5-4926-8DFE-22A43B48EC32}"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448E98-7FDF-4D49-998D-58649F7813C1}" type="datetime1">
              <a:rPr lang="en-US" smtClean="0"/>
              <a:pPr/>
              <a:t>4/25/2014</a:t>
            </a:fld>
            <a:endParaRPr lang="en-US" dirty="0"/>
          </a:p>
        </p:txBody>
      </p:sp>
      <p:sp>
        <p:nvSpPr>
          <p:cNvPr id="4" name="Footer Placeholder 3"/>
          <p:cNvSpPr>
            <a:spLocks noGrp="1"/>
          </p:cNvSpPr>
          <p:nvPr>
            <p:ph type="ftr" sz="quarter" idx="11"/>
          </p:nvPr>
        </p:nvSpPr>
        <p:spPr/>
        <p:txBody>
          <a:bodyPr/>
          <a:lstStyle/>
          <a:p>
            <a:r>
              <a:rPr lang="en-US" smtClean="0"/>
              <a:t> Cummins Confidential</a:t>
            </a:r>
            <a:endParaRPr lang="en-US" dirty="0"/>
          </a:p>
        </p:txBody>
      </p:sp>
      <p:sp>
        <p:nvSpPr>
          <p:cNvPr id="5" name="Slide Number Placeholder 4"/>
          <p:cNvSpPr>
            <a:spLocks noGrp="1"/>
          </p:cNvSpPr>
          <p:nvPr>
            <p:ph type="sldNum" sz="quarter" idx="12"/>
          </p:nvPr>
        </p:nvSpPr>
        <p:spPr/>
        <p:txBody>
          <a:bodyPr/>
          <a:lstStyle/>
          <a:p>
            <a:fld id="{BFBE2612-9E9D-4BC0-8EAB-F6BB3BEEADEE}"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A8003-621D-480F-B0F6-1C169EDC3ABE}" type="datetime1">
              <a:rPr lang="en-US" smtClean="0"/>
              <a:pPr/>
              <a:t>4/25/2014</a:t>
            </a:fld>
            <a:endParaRPr lang="en-US" dirty="0"/>
          </a:p>
        </p:txBody>
      </p:sp>
      <p:sp>
        <p:nvSpPr>
          <p:cNvPr id="3" name="Footer Placeholder 2"/>
          <p:cNvSpPr>
            <a:spLocks noGrp="1"/>
          </p:cNvSpPr>
          <p:nvPr>
            <p:ph type="ftr" sz="quarter" idx="11"/>
          </p:nvPr>
        </p:nvSpPr>
        <p:spPr/>
        <p:txBody>
          <a:bodyPr/>
          <a:lstStyle/>
          <a:p>
            <a:r>
              <a:rPr lang="en-US" smtClean="0"/>
              <a:t> Cummins Confidential</a:t>
            </a:r>
            <a:endParaRPr lang="en-US" dirty="0"/>
          </a:p>
        </p:txBody>
      </p:sp>
      <p:sp>
        <p:nvSpPr>
          <p:cNvPr id="4" name="Slide Number Placeholder 3"/>
          <p:cNvSpPr>
            <a:spLocks noGrp="1"/>
          </p:cNvSpPr>
          <p:nvPr>
            <p:ph type="sldNum" sz="quarter" idx="12"/>
          </p:nvPr>
        </p:nvSpPr>
        <p:spPr/>
        <p:txBody>
          <a:bodyPr/>
          <a:lstStyle/>
          <a:p>
            <a:fld id="{307346DC-CD8C-4513-83E3-98D4DD88FCF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7A79F34-2132-493D-B41E-24FCC649E8F6}" type="datetime1">
              <a:rPr lang="en-US"/>
              <a:pPr/>
              <a:t>4/25/2014</a:t>
            </a:fld>
            <a:endParaRPr lang="en-US" dirty="0"/>
          </a:p>
        </p:txBody>
      </p:sp>
      <p:sp>
        <p:nvSpPr>
          <p:cNvPr id="5" name="Footer Placeholder 4"/>
          <p:cNvSpPr>
            <a:spLocks noGrp="1"/>
          </p:cNvSpPr>
          <p:nvPr>
            <p:ph type="ftr" sz="quarter" idx="11"/>
          </p:nvPr>
        </p:nvSpPr>
        <p:spPr/>
        <p:txBody>
          <a:bodyPr/>
          <a:lstStyle>
            <a:lvl1pPr>
              <a:defRPr/>
            </a:lvl1pPr>
          </a:lstStyle>
          <a:p>
            <a:r>
              <a:rPr lang="en-US" dirty="0"/>
              <a:t> Cummins Confidential</a:t>
            </a:r>
          </a:p>
        </p:txBody>
      </p:sp>
      <p:sp>
        <p:nvSpPr>
          <p:cNvPr id="6" name="Slide Number Placeholder 5"/>
          <p:cNvSpPr>
            <a:spLocks noGrp="1"/>
          </p:cNvSpPr>
          <p:nvPr>
            <p:ph type="sldNum" sz="quarter" idx="12"/>
          </p:nvPr>
        </p:nvSpPr>
        <p:spPr/>
        <p:txBody>
          <a:bodyPr/>
          <a:lstStyle>
            <a:lvl1pPr>
              <a:defRPr/>
            </a:lvl1pPr>
          </a:lstStyle>
          <a:p>
            <a:fld id="{14861F02-7963-4D8D-B534-C536AB3541B2}"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0A577-979F-4005-94A8-D32D6F8A07B4}" type="datetime1">
              <a:rPr lang="en-US" smtClean="0"/>
              <a:pPr/>
              <a:t>4/25/2014</a:t>
            </a:fld>
            <a:endParaRPr lang="en-US" dirty="0"/>
          </a:p>
        </p:txBody>
      </p:sp>
      <p:sp>
        <p:nvSpPr>
          <p:cNvPr id="6" name="Footer Placeholder 5"/>
          <p:cNvSpPr>
            <a:spLocks noGrp="1"/>
          </p:cNvSpPr>
          <p:nvPr>
            <p:ph type="ftr" sz="quarter" idx="11"/>
          </p:nvPr>
        </p:nvSpPr>
        <p:spPr/>
        <p:txBody>
          <a:bodyPr/>
          <a:lstStyle/>
          <a:p>
            <a:r>
              <a:rPr lang="en-US" smtClean="0"/>
              <a:t> Cummins Confidential</a:t>
            </a:r>
            <a:endParaRPr lang="en-US" dirty="0"/>
          </a:p>
        </p:txBody>
      </p:sp>
      <p:sp>
        <p:nvSpPr>
          <p:cNvPr id="7" name="Slide Number Placeholder 6"/>
          <p:cNvSpPr>
            <a:spLocks noGrp="1"/>
          </p:cNvSpPr>
          <p:nvPr>
            <p:ph type="sldNum" sz="quarter" idx="12"/>
          </p:nvPr>
        </p:nvSpPr>
        <p:spPr/>
        <p:txBody>
          <a:bodyPr/>
          <a:lstStyle/>
          <a:p>
            <a:fld id="{5717E1F8-234F-49A6-A5D8-5ED8E9C4C874}"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DC571D-37EF-4197-9BEB-ED13CD2076E6}" type="datetime1">
              <a:rPr lang="en-US" smtClean="0"/>
              <a:pPr/>
              <a:t>4/25/2014</a:t>
            </a:fld>
            <a:endParaRPr lang="en-US" dirty="0"/>
          </a:p>
        </p:txBody>
      </p:sp>
      <p:sp>
        <p:nvSpPr>
          <p:cNvPr id="6" name="Footer Placeholder 5"/>
          <p:cNvSpPr>
            <a:spLocks noGrp="1"/>
          </p:cNvSpPr>
          <p:nvPr>
            <p:ph type="ftr" sz="quarter" idx="11"/>
          </p:nvPr>
        </p:nvSpPr>
        <p:spPr/>
        <p:txBody>
          <a:bodyPr/>
          <a:lstStyle/>
          <a:p>
            <a:r>
              <a:rPr lang="en-US" smtClean="0"/>
              <a:t> Cummins Confidential</a:t>
            </a:r>
            <a:endParaRPr lang="en-US" dirty="0"/>
          </a:p>
        </p:txBody>
      </p:sp>
      <p:sp>
        <p:nvSpPr>
          <p:cNvPr id="7" name="Slide Number Placeholder 6"/>
          <p:cNvSpPr>
            <a:spLocks noGrp="1"/>
          </p:cNvSpPr>
          <p:nvPr>
            <p:ph type="sldNum" sz="quarter" idx="12"/>
          </p:nvPr>
        </p:nvSpPr>
        <p:spPr/>
        <p:txBody>
          <a:bodyPr/>
          <a:lstStyle/>
          <a:p>
            <a:fld id="{3C9708DB-392F-45BA-AC83-9B89F5C2AA7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47565-D73F-4642-9C81-4055DEA45184}" type="datetime1">
              <a:rPr lang="en-US" smtClean="0"/>
              <a:pPr/>
              <a:t>4/25/2014</a:t>
            </a:fld>
            <a:endParaRPr lang="en-US" dirty="0"/>
          </a:p>
        </p:txBody>
      </p:sp>
      <p:sp>
        <p:nvSpPr>
          <p:cNvPr id="5" name="Footer Placeholder 4"/>
          <p:cNvSpPr>
            <a:spLocks noGrp="1"/>
          </p:cNvSpPr>
          <p:nvPr>
            <p:ph type="ftr" sz="quarter" idx="11"/>
          </p:nvPr>
        </p:nvSpPr>
        <p:spPr/>
        <p:txBody>
          <a:bodyPr/>
          <a:lstStyle/>
          <a:p>
            <a:r>
              <a:rPr lang="en-US" smtClean="0"/>
              <a:t> Cummins Confidential</a:t>
            </a:r>
            <a:endParaRPr lang="en-US" dirty="0"/>
          </a:p>
        </p:txBody>
      </p:sp>
      <p:sp>
        <p:nvSpPr>
          <p:cNvPr id="6" name="Slide Number Placeholder 5"/>
          <p:cNvSpPr>
            <a:spLocks noGrp="1"/>
          </p:cNvSpPr>
          <p:nvPr>
            <p:ph type="sldNum" sz="quarter" idx="12"/>
          </p:nvPr>
        </p:nvSpPr>
        <p:spPr/>
        <p:txBody>
          <a:bodyPr/>
          <a:lstStyle/>
          <a:p>
            <a:fld id="{BA2475F3-CBEE-4E24-B9C0-9DC4482358DB}"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B5B398-4B36-48D0-8F95-7E4C96B7BF07}" type="datetime1">
              <a:rPr lang="en-US" smtClean="0"/>
              <a:pPr/>
              <a:t>4/25/2014</a:t>
            </a:fld>
            <a:endParaRPr lang="en-US" dirty="0"/>
          </a:p>
        </p:txBody>
      </p:sp>
      <p:sp>
        <p:nvSpPr>
          <p:cNvPr id="5" name="Footer Placeholder 4"/>
          <p:cNvSpPr>
            <a:spLocks noGrp="1"/>
          </p:cNvSpPr>
          <p:nvPr>
            <p:ph type="ftr" sz="quarter" idx="11"/>
          </p:nvPr>
        </p:nvSpPr>
        <p:spPr/>
        <p:txBody>
          <a:bodyPr/>
          <a:lstStyle/>
          <a:p>
            <a:r>
              <a:rPr lang="en-US" smtClean="0"/>
              <a:t> Cummins Confidential</a:t>
            </a:r>
            <a:endParaRPr lang="en-US" dirty="0"/>
          </a:p>
        </p:txBody>
      </p:sp>
      <p:sp>
        <p:nvSpPr>
          <p:cNvPr id="6" name="Slide Number Placeholder 5"/>
          <p:cNvSpPr>
            <a:spLocks noGrp="1"/>
          </p:cNvSpPr>
          <p:nvPr>
            <p:ph type="sldNum" sz="quarter" idx="12"/>
          </p:nvPr>
        </p:nvSpPr>
        <p:spPr/>
        <p:txBody>
          <a:bodyPr/>
          <a:lstStyle/>
          <a:p>
            <a:fld id="{36D32164-96D7-42F5-BDCE-CE6D2DBB26AC}"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1225" y="296863"/>
            <a:ext cx="7966075" cy="5427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xfrm>
            <a:off x="1233488" y="6330950"/>
            <a:ext cx="1493837" cy="476250"/>
          </a:xfrm>
          <a:prstGeom prst="rect">
            <a:avLst/>
          </a:prstGeom>
        </p:spPr>
        <p:txBody>
          <a:bodyPr/>
          <a:lstStyle>
            <a:lvl1pPr algn="ctr">
              <a:spcBef>
                <a:spcPct val="35000"/>
              </a:spcBef>
              <a:buClr>
                <a:srgbClr val="FF140A"/>
              </a:buClr>
              <a:buFont typeface="Wingdings" charset="0"/>
              <a:buChar char="§"/>
              <a:defRPr>
                <a:latin typeface="Arial" charset="0"/>
                <a:ea typeface="Arial" charset="0"/>
                <a:cs typeface="Arial" charset="0"/>
              </a:defRPr>
            </a:lvl1pPr>
          </a:lstStyle>
          <a:p>
            <a:pPr>
              <a:defRPr/>
            </a:pPr>
            <a:endParaRPr lang="en-US"/>
          </a:p>
        </p:txBody>
      </p:sp>
      <p:sp>
        <p:nvSpPr>
          <p:cNvPr id="4" name="Rectangle 6"/>
          <p:cNvSpPr>
            <a:spLocks noGrp="1" noChangeArrowheads="1"/>
          </p:cNvSpPr>
          <p:nvPr>
            <p:ph type="ftr" sz="quarter" idx="11"/>
          </p:nvPr>
        </p:nvSpPr>
        <p:spPr>
          <a:xfrm>
            <a:off x="2852738" y="6330950"/>
            <a:ext cx="3819525" cy="476250"/>
          </a:xfrm>
          <a:prstGeom prst="rect">
            <a:avLst/>
          </a:prstGeom>
        </p:spPr>
        <p:txBody>
          <a:bodyPr/>
          <a:lstStyle>
            <a:lvl1pPr algn="ctr">
              <a:spcBef>
                <a:spcPct val="35000"/>
              </a:spcBef>
              <a:buClr>
                <a:srgbClr val="FF140A"/>
              </a:buClr>
              <a:buFont typeface="Wingdings" charset="0"/>
              <a:buChar char="§"/>
              <a:defRPr>
                <a:latin typeface="Arial" charset="0"/>
                <a:ea typeface="Arial" charset="0"/>
                <a:cs typeface="Arial" charset="0"/>
              </a:defRPr>
            </a:lvl1pPr>
          </a:lstStyle>
          <a:p>
            <a:pPr>
              <a:defRPr/>
            </a:pPr>
            <a:r>
              <a:rPr lang="en-US"/>
              <a:t>Cummins Confidential</a:t>
            </a:r>
          </a:p>
        </p:txBody>
      </p:sp>
      <p:sp>
        <p:nvSpPr>
          <p:cNvPr id="5" name="Rectangle 7"/>
          <p:cNvSpPr>
            <a:spLocks noGrp="1" noChangeArrowheads="1"/>
          </p:cNvSpPr>
          <p:nvPr>
            <p:ph type="sldNum" sz="quarter" idx="12"/>
          </p:nvPr>
        </p:nvSpPr>
        <p:spPr>
          <a:xfrm>
            <a:off x="744538" y="6330950"/>
            <a:ext cx="449262" cy="476250"/>
          </a:xfrm>
          <a:prstGeom prst="rect">
            <a:avLst/>
          </a:prstGeom>
        </p:spPr>
        <p:txBody>
          <a:bodyPr/>
          <a:lstStyle>
            <a:lvl1pPr algn="ctr">
              <a:spcBef>
                <a:spcPct val="35000"/>
              </a:spcBef>
              <a:buClr>
                <a:srgbClr val="FF140A"/>
              </a:buClr>
              <a:buFont typeface="Wingdings" charset="0"/>
              <a:buChar char="§"/>
              <a:defRPr>
                <a:latin typeface="Arial" charset="0"/>
                <a:ea typeface="Arial" charset="0"/>
                <a:cs typeface="Arial" charset="0"/>
              </a:defRPr>
            </a:lvl1pPr>
          </a:lstStyle>
          <a:p>
            <a:pPr>
              <a:defRPr/>
            </a:pPr>
            <a:fld id="{C6349906-0346-4280-B3E3-9BA78160CC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EE09FFC-7D3A-4542-A24F-43DAB3687212}" type="datetime1">
              <a:rPr lang="en-US"/>
              <a:pPr/>
              <a:t>4/25/2014</a:t>
            </a:fld>
            <a:endParaRPr lang="en-US" dirty="0"/>
          </a:p>
        </p:txBody>
      </p:sp>
      <p:sp>
        <p:nvSpPr>
          <p:cNvPr id="5" name="Footer Placeholder 4"/>
          <p:cNvSpPr>
            <a:spLocks noGrp="1"/>
          </p:cNvSpPr>
          <p:nvPr>
            <p:ph type="ftr" sz="quarter" idx="11"/>
          </p:nvPr>
        </p:nvSpPr>
        <p:spPr/>
        <p:txBody>
          <a:bodyPr/>
          <a:lstStyle>
            <a:lvl1pPr>
              <a:defRPr/>
            </a:lvl1pPr>
          </a:lstStyle>
          <a:p>
            <a:r>
              <a:rPr lang="en-US" dirty="0"/>
              <a:t> Cummins Confidential</a:t>
            </a:r>
          </a:p>
        </p:txBody>
      </p:sp>
      <p:sp>
        <p:nvSpPr>
          <p:cNvPr id="6" name="Slide Number Placeholder 5"/>
          <p:cNvSpPr>
            <a:spLocks noGrp="1"/>
          </p:cNvSpPr>
          <p:nvPr>
            <p:ph type="sldNum" sz="quarter" idx="12"/>
          </p:nvPr>
        </p:nvSpPr>
        <p:spPr/>
        <p:txBody>
          <a:bodyPr/>
          <a:lstStyle>
            <a:lvl1pPr>
              <a:defRPr/>
            </a:lvl1pPr>
          </a:lstStyle>
          <a:p>
            <a:fld id="{8296BAD5-F4AA-4557-A45B-B91360A76C8E}"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5038" y="1430338"/>
            <a:ext cx="39497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7138" y="1430338"/>
            <a:ext cx="3951287"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FD35E23-9D6C-4E55-8722-CF777A8F6094}" type="datetime1">
              <a:rPr lang="en-US"/>
              <a:pPr/>
              <a:t>4/25/2014</a:t>
            </a:fld>
            <a:endParaRPr lang="en-US" dirty="0"/>
          </a:p>
        </p:txBody>
      </p:sp>
      <p:sp>
        <p:nvSpPr>
          <p:cNvPr id="6" name="Footer Placeholder 5"/>
          <p:cNvSpPr>
            <a:spLocks noGrp="1"/>
          </p:cNvSpPr>
          <p:nvPr>
            <p:ph type="ftr" sz="quarter" idx="11"/>
          </p:nvPr>
        </p:nvSpPr>
        <p:spPr/>
        <p:txBody>
          <a:bodyPr/>
          <a:lstStyle>
            <a:lvl1pPr>
              <a:defRPr/>
            </a:lvl1pPr>
          </a:lstStyle>
          <a:p>
            <a:r>
              <a:rPr lang="en-US" dirty="0"/>
              <a:t> Cummins Confidential</a:t>
            </a:r>
          </a:p>
        </p:txBody>
      </p:sp>
      <p:sp>
        <p:nvSpPr>
          <p:cNvPr id="7" name="Slide Number Placeholder 6"/>
          <p:cNvSpPr>
            <a:spLocks noGrp="1"/>
          </p:cNvSpPr>
          <p:nvPr>
            <p:ph type="sldNum" sz="quarter" idx="12"/>
          </p:nvPr>
        </p:nvSpPr>
        <p:spPr/>
        <p:txBody>
          <a:bodyPr/>
          <a:lstStyle>
            <a:lvl1pPr>
              <a:defRPr/>
            </a:lvl1pPr>
          </a:lstStyle>
          <a:p>
            <a:fld id="{769FEB83-E06F-4E34-A466-3AFDEB5698F4}"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EC4104C-3ACD-4720-B849-29A2D666CE1C}" type="datetime1">
              <a:rPr lang="en-US"/>
              <a:pPr/>
              <a:t>4/25/2014</a:t>
            </a:fld>
            <a:endParaRPr lang="en-US" dirty="0"/>
          </a:p>
        </p:txBody>
      </p:sp>
      <p:sp>
        <p:nvSpPr>
          <p:cNvPr id="8" name="Footer Placeholder 7"/>
          <p:cNvSpPr>
            <a:spLocks noGrp="1"/>
          </p:cNvSpPr>
          <p:nvPr>
            <p:ph type="ftr" sz="quarter" idx="11"/>
          </p:nvPr>
        </p:nvSpPr>
        <p:spPr/>
        <p:txBody>
          <a:bodyPr/>
          <a:lstStyle>
            <a:lvl1pPr>
              <a:defRPr/>
            </a:lvl1pPr>
          </a:lstStyle>
          <a:p>
            <a:r>
              <a:rPr lang="en-US" dirty="0"/>
              <a:t> Cummins Confidential</a:t>
            </a:r>
          </a:p>
        </p:txBody>
      </p:sp>
      <p:sp>
        <p:nvSpPr>
          <p:cNvPr id="9" name="Slide Number Placeholder 8"/>
          <p:cNvSpPr>
            <a:spLocks noGrp="1"/>
          </p:cNvSpPr>
          <p:nvPr>
            <p:ph type="sldNum" sz="quarter" idx="12"/>
          </p:nvPr>
        </p:nvSpPr>
        <p:spPr/>
        <p:txBody>
          <a:bodyPr/>
          <a:lstStyle>
            <a:lvl1pPr>
              <a:defRPr/>
            </a:lvl1pPr>
          </a:lstStyle>
          <a:p>
            <a:fld id="{F6403D5C-47A5-4926-8DFE-22A43B48EC3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F448E98-7FDF-4D49-998D-58649F7813C1}" type="datetime1">
              <a:rPr lang="en-US"/>
              <a:pPr/>
              <a:t>4/25/2014</a:t>
            </a:fld>
            <a:endParaRPr lang="en-US" dirty="0"/>
          </a:p>
        </p:txBody>
      </p:sp>
      <p:sp>
        <p:nvSpPr>
          <p:cNvPr id="4" name="Footer Placeholder 3"/>
          <p:cNvSpPr>
            <a:spLocks noGrp="1"/>
          </p:cNvSpPr>
          <p:nvPr>
            <p:ph type="ftr" sz="quarter" idx="11"/>
          </p:nvPr>
        </p:nvSpPr>
        <p:spPr/>
        <p:txBody>
          <a:bodyPr/>
          <a:lstStyle>
            <a:lvl1pPr>
              <a:defRPr/>
            </a:lvl1pPr>
          </a:lstStyle>
          <a:p>
            <a:r>
              <a:rPr lang="en-US" dirty="0"/>
              <a:t> Cummins Confidential</a:t>
            </a:r>
          </a:p>
        </p:txBody>
      </p:sp>
      <p:sp>
        <p:nvSpPr>
          <p:cNvPr id="5" name="Slide Number Placeholder 4"/>
          <p:cNvSpPr>
            <a:spLocks noGrp="1"/>
          </p:cNvSpPr>
          <p:nvPr>
            <p:ph type="sldNum" sz="quarter" idx="12"/>
          </p:nvPr>
        </p:nvSpPr>
        <p:spPr/>
        <p:txBody>
          <a:bodyPr/>
          <a:lstStyle>
            <a:lvl1pPr>
              <a:defRPr/>
            </a:lvl1pPr>
          </a:lstStyle>
          <a:p>
            <a:fld id="{BFBE2612-9E9D-4BC0-8EAB-F6BB3BEEADEE}"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5DA8003-621D-480F-B0F6-1C169EDC3ABE}" type="datetime1">
              <a:rPr lang="en-US"/>
              <a:pPr/>
              <a:t>4/25/2014</a:t>
            </a:fld>
            <a:endParaRPr lang="en-US" dirty="0"/>
          </a:p>
        </p:txBody>
      </p:sp>
      <p:sp>
        <p:nvSpPr>
          <p:cNvPr id="3" name="Footer Placeholder 2"/>
          <p:cNvSpPr>
            <a:spLocks noGrp="1"/>
          </p:cNvSpPr>
          <p:nvPr>
            <p:ph type="ftr" sz="quarter" idx="11"/>
          </p:nvPr>
        </p:nvSpPr>
        <p:spPr/>
        <p:txBody>
          <a:bodyPr/>
          <a:lstStyle>
            <a:lvl1pPr>
              <a:defRPr/>
            </a:lvl1pPr>
          </a:lstStyle>
          <a:p>
            <a:r>
              <a:rPr lang="en-US" dirty="0"/>
              <a:t> Cummins Confidential</a:t>
            </a:r>
          </a:p>
        </p:txBody>
      </p:sp>
      <p:sp>
        <p:nvSpPr>
          <p:cNvPr id="4" name="Slide Number Placeholder 3"/>
          <p:cNvSpPr>
            <a:spLocks noGrp="1"/>
          </p:cNvSpPr>
          <p:nvPr>
            <p:ph type="sldNum" sz="quarter" idx="12"/>
          </p:nvPr>
        </p:nvSpPr>
        <p:spPr/>
        <p:txBody>
          <a:bodyPr/>
          <a:lstStyle>
            <a:lvl1pPr>
              <a:defRPr/>
            </a:lvl1pPr>
          </a:lstStyle>
          <a:p>
            <a:fld id="{307346DC-CD8C-4513-83E3-98D4DD88FCFE}"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090A577-979F-4005-94A8-D32D6F8A07B4}" type="datetime1">
              <a:rPr lang="en-US"/>
              <a:pPr/>
              <a:t>4/25/2014</a:t>
            </a:fld>
            <a:endParaRPr lang="en-US" dirty="0"/>
          </a:p>
        </p:txBody>
      </p:sp>
      <p:sp>
        <p:nvSpPr>
          <p:cNvPr id="6" name="Footer Placeholder 5"/>
          <p:cNvSpPr>
            <a:spLocks noGrp="1"/>
          </p:cNvSpPr>
          <p:nvPr>
            <p:ph type="ftr" sz="quarter" idx="11"/>
          </p:nvPr>
        </p:nvSpPr>
        <p:spPr/>
        <p:txBody>
          <a:bodyPr/>
          <a:lstStyle>
            <a:lvl1pPr>
              <a:defRPr/>
            </a:lvl1pPr>
          </a:lstStyle>
          <a:p>
            <a:r>
              <a:rPr lang="en-US" dirty="0"/>
              <a:t> Cummins Confidential</a:t>
            </a:r>
          </a:p>
        </p:txBody>
      </p:sp>
      <p:sp>
        <p:nvSpPr>
          <p:cNvPr id="7" name="Slide Number Placeholder 6"/>
          <p:cNvSpPr>
            <a:spLocks noGrp="1"/>
          </p:cNvSpPr>
          <p:nvPr>
            <p:ph type="sldNum" sz="quarter" idx="12"/>
          </p:nvPr>
        </p:nvSpPr>
        <p:spPr/>
        <p:txBody>
          <a:bodyPr/>
          <a:lstStyle>
            <a:lvl1pPr>
              <a:defRPr/>
            </a:lvl1pPr>
          </a:lstStyle>
          <a:p>
            <a:fld id="{5717E1F8-234F-49A6-A5D8-5ED8E9C4C874}"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DC571D-37EF-4197-9BEB-ED13CD2076E6}" type="datetime1">
              <a:rPr lang="en-US"/>
              <a:pPr/>
              <a:t>4/25/2014</a:t>
            </a:fld>
            <a:endParaRPr lang="en-US" dirty="0"/>
          </a:p>
        </p:txBody>
      </p:sp>
      <p:sp>
        <p:nvSpPr>
          <p:cNvPr id="6" name="Footer Placeholder 5"/>
          <p:cNvSpPr>
            <a:spLocks noGrp="1"/>
          </p:cNvSpPr>
          <p:nvPr>
            <p:ph type="ftr" sz="quarter" idx="11"/>
          </p:nvPr>
        </p:nvSpPr>
        <p:spPr/>
        <p:txBody>
          <a:bodyPr/>
          <a:lstStyle>
            <a:lvl1pPr>
              <a:defRPr/>
            </a:lvl1pPr>
          </a:lstStyle>
          <a:p>
            <a:r>
              <a:rPr lang="en-US" dirty="0"/>
              <a:t> Cummins Confidential</a:t>
            </a:r>
          </a:p>
        </p:txBody>
      </p:sp>
      <p:sp>
        <p:nvSpPr>
          <p:cNvPr id="7" name="Slide Number Placeholder 6"/>
          <p:cNvSpPr>
            <a:spLocks noGrp="1"/>
          </p:cNvSpPr>
          <p:nvPr>
            <p:ph type="sldNum" sz="quarter" idx="12"/>
          </p:nvPr>
        </p:nvSpPr>
        <p:spPr/>
        <p:txBody>
          <a:bodyPr/>
          <a:lstStyle>
            <a:lvl1pPr>
              <a:defRPr/>
            </a:lvl1pPr>
          </a:lstStyle>
          <a:p>
            <a:fld id="{3C9708DB-392F-45BA-AC83-9B89F5C2AA7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164" name="Picture 12" descr="PowerGen.jpg"/>
          <p:cNvPicPr>
            <a:picLocks noChangeAspect="1"/>
          </p:cNvPicPr>
          <p:nvPr/>
        </p:nvPicPr>
        <p:blipFill>
          <a:blip r:embed="rId14" cstate="print"/>
          <a:srcRect/>
          <a:stretch>
            <a:fillRect/>
          </a:stretch>
        </p:blipFill>
        <p:spPr bwMode="auto">
          <a:xfrm>
            <a:off x="6746875" y="6157913"/>
            <a:ext cx="2222500" cy="585787"/>
          </a:xfrm>
          <a:prstGeom prst="rect">
            <a:avLst/>
          </a:prstGeom>
          <a:noFill/>
          <a:ln w="9525">
            <a:noFill/>
            <a:miter lim="800000"/>
            <a:headEnd/>
            <a:tailEnd/>
          </a:ln>
        </p:spPr>
      </p:pic>
      <p:sp>
        <p:nvSpPr>
          <p:cNvPr id="6151" name="Rectangle 7"/>
          <p:cNvSpPr>
            <a:spLocks noChangeArrowheads="1"/>
          </p:cNvSpPr>
          <p:nvPr/>
        </p:nvSpPr>
        <p:spPr bwMode="ltGray">
          <a:xfrm>
            <a:off x="0" y="0"/>
            <a:ext cx="660400" cy="6858000"/>
          </a:xfrm>
          <a:prstGeom prst="rect">
            <a:avLst/>
          </a:prstGeom>
          <a:solidFill>
            <a:srgbClr val="EE2E24"/>
          </a:solidFill>
          <a:ln w="9525">
            <a:noFill/>
            <a:miter lim="800000"/>
            <a:headEnd/>
            <a:tailEnd/>
          </a:ln>
          <a:effectLst/>
        </p:spPr>
        <p:txBody>
          <a:bodyPr wrap="none" anchor="ctr"/>
          <a:lstStyle/>
          <a:p>
            <a:endParaRPr lang="en-US" dirty="0"/>
          </a:p>
        </p:txBody>
      </p:sp>
      <p:sp>
        <p:nvSpPr>
          <p:cNvPr id="6146" name="Rectangle 2"/>
          <p:cNvSpPr>
            <a:spLocks noGrp="1" noChangeArrowheads="1"/>
          </p:cNvSpPr>
          <p:nvPr>
            <p:ph type="title"/>
          </p:nvPr>
        </p:nvSpPr>
        <p:spPr bwMode="auto">
          <a:xfrm>
            <a:off x="911225" y="296863"/>
            <a:ext cx="8077200" cy="89058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935038" y="1430338"/>
            <a:ext cx="8053387" cy="4400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1289050" y="6276975"/>
            <a:ext cx="1643063"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spcBef>
                <a:spcPct val="0"/>
              </a:spcBef>
              <a:buClrTx/>
              <a:buFontTx/>
              <a:buNone/>
              <a:defRPr sz="1200">
                <a:solidFill>
                  <a:srgbClr val="969696"/>
                </a:solidFill>
              </a:defRPr>
            </a:lvl1pPr>
          </a:lstStyle>
          <a:p>
            <a:fld id="{E4E4976C-1ADA-4EB8-ADE8-26605F4D1A34}" type="datetime1">
              <a:rPr lang="en-US"/>
              <a:pPr/>
              <a:t>4/25/2014</a:t>
            </a:fld>
            <a:endParaRPr lang="en-US" dirty="0"/>
          </a:p>
        </p:txBody>
      </p:sp>
      <p:sp>
        <p:nvSpPr>
          <p:cNvPr id="6149" name="Rectangle 5"/>
          <p:cNvSpPr>
            <a:spLocks noGrp="1" noChangeArrowheads="1"/>
          </p:cNvSpPr>
          <p:nvPr>
            <p:ph type="ftr" sz="quarter" idx="3"/>
          </p:nvPr>
        </p:nvSpPr>
        <p:spPr bwMode="auto">
          <a:xfrm>
            <a:off x="3076575" y="6276975"/>
            <a:ext cx="3749675"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spcBef>
                <a:spcPct val="0"/>
              </a:spcBef>
              <a:buClrTx/>
              <a:buFontTx/>
              <a:buNone/>
              <a:defRPr sz="1200">
                <a:solidFill>
                  <a:srgbClr val="969696"/>
                </a:solidFill>
              </a:defRPr>
            </a:lvl1pPr>
          </a:lstStyle>
          <a:p>
            <a:r>
              <a:rPr lang="en-US" dirty="0"/>
              <a:t> Cummins Confidential</a:t>
            </a:r>
          </a:p>
        </p:txBody>
      </p:sp>
      <p:sp>
        <p:nvSpPr>
          <p:cNvPr id="6150" name="Rectangle 6"/>
          <p:cNvSpPr>
            <a:spLocks noGrp="1" noChangeArrowheads="1"/>
          </p:cNvSpPr>
          <p:nvPr>
            <p:ph type="sldNum" sz="quarter" idx="4"/>
          </p:nvPr>
        </p:nvSpPr>
        <p:spPr bwMode="auto">
          <a:xfrm>
            <a:off x="744538" y="6276975"/>
            <a:ext cx="449262"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spcBef>
                <a:spcPct val="0"/>
              </a:spcBef>
              <a:buClrTx/>
              <a:buFontTx/>
              <a:buNone/>
              <a:defRPr sz="1200">
                <a:solidFill>
                  <a:srgbClr val="969696"/>
                </a:solidFill>
              </a:defRPr>
            </a:lvl1pPr>
          </a:lstStyle>
          <a:p>
            <a:fld id="{1B48858C-BB85-45E4-9202-646BDEDF9D8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p:txStyles>
    <p:title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231775" indent="-231775" algn="l" rtl="0" eaLnBrk="1" fontAlgn="base" hangingPunct="1">
        <a:spcBef>
          <a:spcPct val="35000"/>
        </a:spcBef>
        <a:spcAft>
          <a:spcPct val="0"/>
        </a:spcAft>
        <a:buClr>
          <a:srgbClr val="EE2E24"/>
        </a:buClr>
        <a:buFont typeface="Wingdings" pitchFamily="2" charset="2"/>
        <a:buChar char="§"/>
        <a:defRPr sz="2600">
          <a:solidFill>
            <a:schemeClr val="tx1"/>
          </a:solidFill>
          <a:latin typeface="+mn-lt"/>
          <a:ea typeface="+mn-ea"/>
          <a:cs typeface="+mn-cs"/>
        </a:defRPr>
      </a:lvl1pPr>
      <a:lvl2pPr marL="579438" indent="-233363"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600" indent="-169863"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6175" indent="-168275" algn="l" rtl="0" eaLnBrk="1" fontAlgn="base" hangingPunct="1">
        <a:spcBef>
          <a:spcPct val="35000"/>
        </a:spcBef>
        <a:spcAft>
          <a:spcPct val="0"/>
        </a:spcAft>
        <a:buChar char="–"/>
        <a:defRPr>
          <a:solidFill>
            <a:schemeClr val="tx1"/>
          </a:solidFill>
          <a:latin typeface="+mn-lt"/>
          <a:cs typeface="+mn-cs"/>
        </a:defRPr>
      </a:lvl4pPr>
      <a:lvl5pPr marL="1441450" indent="-180975" algn="l" rtl="0" eaLnBrk="1" fontAlgn="base" hangingPunct="1">
        <a:spcBef>
          <a:spcPct val="35000"/>
        </a:spcBef>
        <a:spcAft>
          <a:spcPct val="0"/>
        </a:spcAft>
        <a:buChar char="»"/>
        <a:defRPr i="1">
          <a:solidFill>
            <a:schemeClr val="tx1"/>
          </a:solidFill>
          <a:latin typeface="+mn-lt"/>
          <a:cs typeface="+mn-cs"/>
        </a:defRPr>
      </a:lvl5pPr>
      <a:lvl6pPr marL="1898650" indent="-180975" algn="l" rtl="0" eaLnBrk="1" fontAlgn="base" hangingPunct="1">
        <a:spcBef>
          <a:spcPct val="35000"/>
        </a:spcBef>
        <a:spcAft>
          <a:spcPct val="0"/>
        </a:spcAft>
        <a:buChar char="»"/>
        <a:defRPr i="1">
          <a:solidFill>
            <a:schemeClr val="tx1"/>
          </a:solidFill>
          <a:latin typeface="+mn-lt"/>
          <a:cs typeface="+mn-cs"/>
        </a:defRPr>
      </a:lvl6pPr>
      <a:lvl7pPr marL="2355850" indent="-180975" algn="l" rtl="0" eaLnBrk="1" fontAlgn="base" hangingPunct="1">
        <a:spcBef>
          <a:spcPct val="35000"/>
        </a:spcBef>
        <a:spcAft>
          <a:spcPct val="0"/>
        </a:spcAft>
        <a:buChar char="»"/>
        <a:defRPr i="1">
          <a:solidFill>
            <a:schemeClr val="tx1"/>
          </a:solidFill>
          <a:latin typeface="+mn-lt"/>
          <a:cs typeface="+mn-cs"/>
        </a:defRPr>
      </a:lvl7pPr>
      <a:lvl8pPr marL="2813050" indent="-180975" algn="l" rtl="0" eaLnBrk="1" fontAlgn="base" hangingPunct="1">
        <a:spcBef>
          <a:spcPct val="35000"/>
        </a:spcBef>
        <a:spcAft>
          <a:spcPct val="0"/>
        </a:spcAft>
        <a:buChar char="»"/>
        <a:defRPr i="1">
          <a:solidFill>
            <a:schemeClr val="tx1"/>
          </a:solidFill>
          <a:latin typeface="+mn-lt"/>
          <a:cs typeface="+mn-cs"/>
        </a:defRPr>
      </a:lvl8pPr>
      <a:lvl9pPr marL="3270250" indent="-180975"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4976C-1ADA-4EB8-ADE8-26605F4D1A34}" type="datetime1">
              <a:rPr lang="en-US" smtClean="0"/>
              <a:pPr/>
              <a:t>4/25/2014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Cummins Confidential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8858C-BB85-45E4-9202-646BDEDF9D8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e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6.jpeg"/><Relationship Id="rId5" Type="http://schemas.openxmlformats.org/officeDocument/2006/relationships/hyperlink" Target="http://www.air1.info/" TargetMode="External"/><Relationship Id="rId10" Type="http://schemas.openxmlformats.org/officeDocument/2006/relationships/hyperlink" Target="http://www.tet-terra.com/why-def.php" TargetMode="External"/><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www.epa.gov/ttn/oarpg/new.html"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t/>
            </a:r>
            <a:br>
              <a:rPr lang="en-US" sz="3200" dirty="0" smtClean="0"/>
            </a:br>
            <a:r>
              <a:rPr lang="en-US" sz="3200" dirty="0" smtClean="0"/>
              <a:t/>
            </a:r>
            <a:br>
              <a:rPr lang="en-US" sz="3200" dirty="0" smtClean="0"/>
            </a:br>
            <a:endParaRPr lang="en-US" sz="3200" dirty="0"/>
          </a:p>
        </p:txBody>
      </p:sp>
      <p:sp>
        <p:nvSpPr>
          <p:cNvPr id="259077" name="Rectangle 5"/>
          <p:cNvSpPr>
            <a:spLocks noGrp="1" noChangeArrowheads="1"/>
          </p:cNvSpPr>
          <p:nvPr>
            <p:ph type="subTitle" idx="1"/>
          </p:nvPr>
        </p:nvSpPr>
        <p:spPr>
          <a:xfrm>
            <a:off x="1309688" y="2438401"/>
            <a:ext cx="7678737" cy="1239798"/>
          </a:xfrm>
        </p:spPr>
        <p:txBody>
          <a:bodyPr>
            <a:normAutofit fontScale="25000" lnSpcReduction="20000"/>
          </a:bodyPr>
          <a:lstStyle/>
          <a:p>
            <a:r>
              <a:rPr lang="en-US" sz="16000" b="1" dirty="0" smtClean="0">
                <a:latin typeface="Helvetica Neue"/>
                <a:ea typeface="Helvetica Neue"/>
                <a:cs typeface="Helvetica Neue"/>
              </a:rPr>
              <a:t>EPA Tier 4 Certified Generator </a:t>
            </a:r>
            <a:r>
              <a:rPr lang="en-US" sz="16000" b="1" dirty="0" smtClean="0">
                <a:latin typeface="Helvetica Neue"/>
                <a:ea typeface="Helvetica Neue"/>
                <a:cs typeface="Helvetica Neue"/>
              </a:rPr>
              <a:t>Sets</a:t>
            </a:r>
            <a:endParaRPr lang="en-US" sz="16000" b="1" dirty="0" smtClean="0">
              <a:latin typeface="Helvetica Neue"/>
              <a:ea typeface="Helvetica Neue"/>
              <a:cs typeface="Helvetica Neue"/>
            </a:endParaRPr>
          </a:p>
          <a:p>
            <a:endParaRPr lang="en-US" sz="16000" b="1" dirty="0" smtClean="0">
              <a:latin typeface="Helvetica Neue"/>
              <a:ea typeface="Helvetica Neue"/>
              <a:cs typeface="Helvetica Neue"/>
            </a:endParaRPr>
          </a:p>
          <a:p>
            <a:endParaRPr lang="en-US" b="1" dirty="0" smtClean="0">
              <a:latin typeface="Helvetica Neue"/>
              <a:ea typeface="Helvetica Neue"/>
              <a:cs typeface="Helvetica Neue"/>
            </a:endParaRPr>
          </a:p>
          <a:p>
            <a:r>
              <a:rPr lang="en-US" b="1" dirty="0" smtClean="0">
                <a:latin typeface="Helvetica Neue"/>
                <a:ea typeface="Helvetica Neue"/>
                <a:cs typeface="Helvetica Neue"/>
              </a:rPr>
              <a:t/>
            </a:r>
            <a:br>
              <a:rPr lang="en-US" b="1" dirty="0" smtClean="0">
                <a:latin typeface="Helvetica Neue"/>
                <a:ea typeface="Helvetica Neue"/>
                <a:cs typeface="Helvetica Neue"/>
              </a:rPr>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ea typeface="Arial" pitchFamily="34" charset="0"/>
              </a:rPr>
              <a:t>Tier 4 Certified  - what this means</a:t>
            </a:r>
          </a:p>
        </p:txBody>
      </p:sp>
      <p:sp>
        <p:nvSpPr>
          <p:cNvPr id="27651" name="Content Placeholder 2"/>
          <p:cNvSpPr>
            <a:spLocks noGrp="1"/>
          </p:cNvSpPr>
          <p:nvPr>
            <p:ph idx="1"/>
          </p:nvPr>
        </p:nvSpPr>
        <p:spPr/>
        <p:txBody>
          <a:bodyPr>
            <a:normAutofit fontScale="85000" lnSpcReduction="10000"/>
          </a:bodyPr>
          <a:lstStyle/>
          <a:p>
            <a:r>
              <a:rPr lang="en-US" smtClean="0"/>
              <a:t>Certification requires rigorous testing and validation.</a:t>
            </a:r>
          </a:p>
          <a:p>
            <a:pPr lvl="1"/>
            <a:r>
              <a:rPr lang="en-US" smtClean="0"/>
              <a:t>Only 2 Power Gen manufacturers offer solution above 752 hp/500kw.</a:t>
            </a:r>
          </a:p>
          <a:p>
            <a:pPr lvl="1"/>
            <a:r>
              <a:rPr lang="en-US" smtClean="0"/>
              <a:t>5 Mode EPA Test</a:t>
            </a:r>
          </a:p>
          <a:p>
            <a:pPr lvl="1"/>
            <a:r>
              <a:rPr lang="en-US" smtClean="0"/>
              <a:t>Accelerated life test/DF Test Cycle</a:t>
            </a:r>
          </a:p>
          <a:p>
            <a:pPr lvl="2"/>
            <a:r>
              <a:rPr lang="en-US" smtClean="0"/>
              <a:t>14 hrs per day</a:t>
            </a:r>
            <a:br>
              <a:rPr lang="en-US" smtClean="0"/>
            </a:br>
            <a:r>
              <a:rPr lang="en-US" smtClean="0"/>
              <a:t>	1034 hrs</a:t>
            </a:r>
            <a:br>
              <a:rPr lang="en-US" smtClean="0"/>
            </a:br>
            <a:r>
              <a:rPr lang="en-US" smtClean="0"/>
              <a:t>	5 mode test at 0, 250, 500, 750, 1034 hrs</a:t>
            </a:r>
          </a:p>
          <a:p>
            <a:r>
              <a:rPr lang="en-US" smtClean="0"/>
              <a:t>Compliance is a statement</a:t>
            </a:r>
          </a:p>
          <a:p>
            <a:pPr lvl="1"/>
            <a:r>
              <a:rPr lang="en-US" smtClean="0"/>
              <a:t>Read the fine print from aftermarket suppliers</a:t>
            </a:r>
          </a:p>
          <a:p>
            <a:pPr lvl="1"/>
            <a:r>
              <a:rPr lang="en-US" smtClean="0"/>
              <a:t>Typically publish emission limits at rated power condition(not 5 modes of data).</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a:xfrm>
            <a:off x="911225" y="-7938"/>
            <a:ext cx="7966075" cy="890588"/>
          </a:xfrm>
        </p:spPr>
        <p:txBody>
          <a:bodyPr/>
          <a:lstStyle/>
          <a:p>
            <a:pPr eaLnBrk="1" hangingPunct="1"/>
            <a:r>
              <a:rPr lang="en-US" b="1" smtClean="0">
                <a:ea typeface="Arial" pitchFamily="34" charset="0"/>
              </a:rPr>
              <a:t>T4i certified verses compliant</a:t>
            </a:r>
          </a:p>
        </p:txBody>
      </p:sp>
      <p:sp>
        <p:nvSpPr>
          <p:cNvPr id="28674" name="Content Placeholder 2"/>
          <p:cNvSpPr>
            <a:spLocks noGrp="1"/>
          </p:cNvSpPr>
          <p:nvPr>
            <p:ph idx="1"/>
          </p:nvPr>
        </p:nvSpPr>
        <p:spPr>
          <a:xfrm>
            <a:off x="927100" y="1082675"/>
            <a:ext cx="7937500" cy="4867275"/>
          </a:xfrm>
        </p:spPr>
        <p:txBody>
          <a:bodyPr/>
          <a:lstStyle/>
          <a:p>
            <a:r>
              <a:rPr lang="en-US" sz="2000" dirty="0" smtClean="0"/>
              <a:t>Specific design, materials, and construction meeting requirements, periodic review, and approval by EPA.</a:t>
            </a:r>
          </a:p>
          <a:p>
            <a:r>
              <a:rPr lang="en-US" sz="2000" dirty="0" smtClean="0"/>
              <a:t>3</a:t>
            </a:r>
            <a:r>
              <a:rPr lang="en-US" sz="2000" baseline="30000" dirty="0" smtClean="0"/>
              <a:t>rd</a:t>
            </a:r>
            <a:r>
              <a:rPr lang="en-US" sz="2000" dirty="0" smtClean="0"/>
              <a:t> party agency verified +1000 hour pre-described destructive force testing procedure must be included in EPA certification application.</a:t>
            </a:r>
          </a:p>
          <a:p>
            <a:r>
              <a:rPr lang="en-US" sz="2000" dirty="0" smtClean="0"/>
              <a:t>Individual engine platform certification testing documented and certified by 3</a:t>
            </a:r>
            <a:r>
              <a:rPr lang="en-US" sz="2000" baseline="30000" dirty="0" smtClean="0"/>
              <a:t>rd</a:t>
            </a:r>
            <a:r>
              <a:rPr lang="en-US" sz="2000" dirty="0" smtClean="0"/>
              <a:t> party agency.  </a:t>
            </a:r>
          </a:p>
          <a:p>
            <a:r>
              <a:rPr lang="en-US" sz="2000" dirty="0" smtClean="0"/>
              <a:t>Certification application must include data proving emission compliance through the usable product life at 8000 hours.  Must be approved by EPA.  CPG product design life is 20,000 hours.</a:t>
            </a:r>
          </a:p>
          <a:p>
            <a:r>
              <a:rPr lang="en-US" sz="2000" dirty="0" smtClean="0"/>
              <a:t>Specific control and alarming functionality addressing all inducement requirements must be approved by EPA.</a:t>
            </a:r>
          </a:p>
          <a:p>
            <a:r>
              <a:rPr lang="en-US" sz="2000" dirty="0" smtClean="0"/>
              <a:t>Mandatory 5 year, 3000 hour comprehensive warranty must be provided by the Manufacturer for all emissions components.</a:t>
            </a:r>
          </a:p>
          <a:p>
            <a:endParaRPr lang="en-US" dirty="0" smtClean="0"/>
          </a:p>
        </p:txBody>
      </p:sp>
      <p:sp>
        <p:nvSpPr>
          <p:cNvPr id="28676" name="Footer Placeholder 3"/>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r>
              <a:rPr lang="en-US" smtClean="0">
                <a:latin typeface="Arial" pitchFamily="34" charset="0"/>
                <a:cs typeface="Arial" pitchFamily="34" charset="0"/>
              </a:rPr>
              <a:t>Cummins Confidential</a:t>
            </a:r>
          </a:p>
        </p:txBody>
      </p:sp>
      <p:sp>
        <p:nvSpPr>
          <p:cNvPr id="28675" name="Rectangle 7"/>
          <p:cNvSpPr>
            <a:spLocks noGrp="1" noChangeArrowheads="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fld id="{BEDFBF05-F1B9-41BF-B3B3-DB6FCB21B2F6}" type="slidenum">
              <a:rPr lang="en-US" smtClean="0">
                <a:latin typeface="Arial" pitchFamily="34" charset="0"/>
                <a:cs typeface="Arial" pitchFamily="34" charset="0"/>
              </a:rPr>
              <a:pPr>
                <a:buFont typeface="Wingdings" pitchFamily="2" charset="2"/>
                <a:buChar char="§"/>
              </a:pPr>
              <a:t>11</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ea typeface="Arial" pitchFamily="34" charset="0"/>
              </a:rPr>
              <a:t>Fumigation</a:t>
            </a:r>
          </a:p>
        </p:txBody>
      </p:sp>
      <p:sp>
        <p:nvSpPr>
          <p:cNvPr id="29699" name="Content Placeholder 2"/>
          <p:cNvSpPr>
            <a:spLocks noGrp="1"/>
          </p:cNvSpPr>
          <p:nvPr>
            <p:ph idx="1"/>
          </p:nvPr>
        </p:nvSpPr>
        <p:spPr>
          <a:xfrm>
            <a:off x="935038" y="1092200"/>
            <a:ext cx="8053387" cy="4738688"/>
          </a:xfrm>
        </p:spPr>
        <p:txBody>
          <a:bodyPr/>
          <a:lstStyle/>
          <a:p>
            <a:r>
              <a:rPr lang="en-US" sz="2000" smtClean="0"/>
              <a:t>Can I fumigate my T4i certified set?</a:t>
            </a:r>
          </a:p>
          <a:p>
            <a:pPr>
              <a:buFont typeface="Wingdings" pitchFamily="2" charset="2"/>
              <a:buNone/>
            </a:pPr>
            <a:r>
              <a:rPr lang="en-US" smtClean="0"/>
              <a:t>Implications</a:t>
            </a:r>
          </a:p>
          <a:p>
            <a:r>
              <a:rPr lang="en-US" sz="1800" smtClean="0"/>
              <a:t>EPA Certified solutions are based on ULSD fuel only. </a:t>
            </a:r>
          </a:p>
          <a:p>
            <a:r>
              <a:rPr lang="en-US" sz="1800" smtClean="0"/>
              <a:t>Natural gas fuel injection system provider does not take responsibility for emissions.</a:t>
            </a:r>
          </a:p>
          <a:p>
            <a:r>
              <a:rPr lang="en-US" sz="1800" smtClean="0"/>
              <a:t>Nat gas mixture will reduce Nox but CO and HC increase.  </a:t>
            </a:r>
            <a:br>
              <a:rPr lang="en-US" sz="1800" smtClean="0"/>
            </a:br>
            <a:r>
              <a:rPr lang="en-US" sz="1800" smtClean="0"/>
              <a:t>-Engine emissions control system may not be designed to manage variable combustion rates and temperatures.  </a:t>
            </a:r>
            <a:br>
              <a:rPr lang="en-US" sz="1800" smtClean="0"/>
            </a:br>
            <a:r>
              <a:rPr lang="en-US" sz="1800" smtClean="0"/>
              <a:t>-Emission control system may need specialized control sensitivity to load profile, and gas infusion rate as fueling levels change.</a:t>
            </a:r>
          </a:p>
          <a:p>
            <a:r>
              <a:rPr lang="en-US" sz="1800" smtClean="0"/>
              <a:t>Risk of creative regeneration activity for competitive systems.</a:t>
            </a:r>
          </a:p>
          <a:p>
            <a:r>
              <a:rPr lang="en-US" sz="1800" smtClean="0"/>
              <a:t>Owner is responsible for emissions compliance.</a:t>
            </a:r>
          </a:p>
          <a:p>
            <a:endParaRPr lang="en-US" sz="1800" smtClean="0"/>
          </a:p>
          <a:p>
            <a:endParaRPr lang="en-US" sz="1800" smtClean="0"/>
          </a:p>
          <a:p>
            <a:endParaRPr lang="en-US" sz="1800" smtClean="0"/>
          </a:p>
          <a:p>
            <a:endParaRPr lang="en-US" sz="1800" smtClean="0"/>
          </a:p>
        </p:txBody>
      </p:sp>
      <p:sp>
        <p:nvSpPr>
          <p:cNvPr id="29700" name="Date Placeholder 3"/>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endParaRPr lang="en-US" dirty="0" smtClean="0">
              <a:latin typeface="Arial" pitchFamily="34" charset="0"/>
              <a:cs typeface="Arial" pitchFamily="34" charset="0"/>
            </a:endParaRPr>
          </a:p>
        </p:txBody>
      </p:sp>
      <p:sp>
        <p:nvSpPr>
          <p:cNvPr id="29701"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endParaRPr lang="en-US" dirty="0" smtClean="0">
              <a:latin typeface="Arial" pitchFamily="34" charset="0"/>
              <a:cs typeface="Arial" pitchFamily="34" charset="0"/>
            </a:endParaRPr>
          </a:p>
        </p:txBody>
      </p:sp>
      <p:sp>
        <p:nvSpPr>
          <p:cNvPr id="29702"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What is Diesel Exhaust Fluid?</a:t>
            </a:r>
          </a:p>
        </p:txBody>
      </p:sp>
      <p:sp>
        <p:nvSpPr>
          <p:cNvPr id="381955" name="Rectangle 3"/>
          <p:cNvSpPr>
            <a:spLocks noGrp="1" noChangeArrowheads="1"/>
          </p:cNvSpPr>
          <p:nvPr>
            <p:ph sz="half" idx="1"/>
          </p:nvPr>
        </p:nvSpPr>
        <p:spPr>
          <a:xfrm>
            <a:off x="939800" y="1430337"/>
            <a:ext cx="4994275" cy="4694237"/>
          </a:xfrm>
        </p:spPr>
        <p:txBody>
          <a:bodyPr>
            <a:normAutofit fontScale="77500" lnSpcReduction="20000"/>
          </a:bodyPr>
          <a:lstStyle/>
          <a:p>
            <a:r>
              <a:rPr lang="en-US" dirty="0" smtClean="0"/>
              <a:t>Diesel Exhaust Fluid is </a:t>
            </a:r>
          </a:p>
          <a:p>
            <a:pPr lvl="1"/>
            <a:r>
              <a:rPr lang="en-US" dirty="0" smtClean="0"/>
              <a:t>Reactant used in the SCR system</a:t>
            </a:r>
          </a:p>
          <a:p>
            <a:pPr lvl="1"/>
            <a:r>
              <a:rPr lang="en-US" dirty="0" smtClean="0"/>
              <a:t>32.5% urea in 67.5% deionized water</a:t>
            </a:r>
          </a:p>
          <a:p>
            <a:pPr lvl="1"/>
            <a:r>
              <a:rPr lang="en-US" dirty="0" smtClean="0"/>
              <a:t>Non-toxic</a:t>
            </a:r>
          </a:p>
          <a:p>
            <a:pPr lvl="1"/>
            <a:r>
              <a:rPr lang="en-US" dirty="0" smtClean="0"/>
              <a:t>Non-polluting</a:t>
            </a:r>
          </a:p>
          <a:p>
            <a:pPr lvl="1"/>
            <a:r>
              <a:rPr lang="en-US" dirty="0" smtClean="0"/>
              <a:t>Non-flammable</a:t>
            </a:r>
          </a:p>
          <a:p>
            <a:r>
              <a:rPr lang="en-US" dirty="0" smtClean="0"/>
              <a:t>DEF has purity requirements defined by American Petroleum Institute (API)</a:t>
            </a:r>
          </a:p>
          <a:p>
            <a:r>
              <a:rPr lang="en-US" dirty="0" smtClean="0"/>
              <a:t>DEF freezes at 12° F (-11° C)</a:t>
            </a:r>
          </a:p>
          <a:p>
            <a:pPr lvl="1"/>
            <a:r>
              <a:rPr lang="en-US" dirty="0" smtClean="0"/>
              <a:t>Thaws at consistent concentration</a:t>
            </a:r>
          </a:p>
          <a:p>
            <a:pPr lvl="1"/>
            <a:r>
              <a:rPr lang="en-US" dirty="0" smtClean="0"/>
              <a:t>Equipment tanks and lines will be heated</a:t>
            </a:r>
          </a:p>
          <a:p>
            <a:r>
              <a:rPr lang="en-US" dirty="0" smtClean="0"/>
              <a:t>When stored at extreme temperatures DEF remains non-toxic</a:t>
            </a:r>
          </a:p>
        </p:txBody>
      </p:sp>
      <p:sp>
        <p:nvSpPr>
          <p:cNvPr id="8" name="Slide Number Placeholder 7"/>
          <p:cNvSpPr>
            <a:spLocks noGrp="1"/>
          </p:cNvSpPr>
          <p:nvPr>
            <p:ph type="sldNum" sz="quarter" idx="12"/>
          </p:nvPr>
        </p:nvSpPr>
        <p:spPr/>
        <p:txBody>
          <a:bodyPr/>
          <a:lstStyle/>
          <a:p>
            <a:fld id="{99046DCD-F545-4ABE-A7B0-B3D571FB16EE}" type="slidenum">
              <a:rPr lang="en-US" smtClean="0"/>
              <a:pPr/>
              <a:t>13</a:t>
            </a:fld>
            <a:endParaRPr lang="en-US"/>
          </a:p>
        </p:txBody>
      </p:sp>
      <p:grpSp>
        <p:nvGrpSpPr>
          <p:cNvPr id="2" name="Group 16"/>
          <p:cNvGrpSpPr/>
          <p:nvPr/>
        </p:nvGrpSpPr>
        <p:grpSpPr>
          <a:xfrm>
            <a:off x="6215915" y="1524523"/>
            <a:ext cx="2204354" cy="2203676"/>
            <a:chOff x="5873015" y="2048398"/>
            <a:chExt cx="2204354" cy="2203676"/>
          </a:xfrm>
        </p:grpSpPr>
        <p:sp>
          <p:nvSpPr>
            <p:cNvPr id="9" name="Rectangle 8"/>
            <p:cNvSpPr/>
            <p:nvPr/>
          </p:nvSpPr>
          <p:spPr bwMode="auto">
            <a:xfrm rot="2700000">
              <a:off x="6516828" y="2048398"/>
              <a:ext cx="914400" cy="91440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ct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0" name="Rectangle 9"/>
            <p:cNvSpPr/>
            <p:nvPr/>
          </p:nvSpPr>
          <p:spPr bwMode="auto">
            <a:xfrm rot="2700000">
              <a:off x="7162969" y="2695515"/>
              <a:ext cx="914400" cy="914400"/>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 name="Rectangle 10"/>
            <p:cNvSpPr/>
            <p:nvPr/>
          </p:nvSpPr>
          <p:spPr bwMode="auto">
            <a:xfrm rot="2700000">
              <a:off x="6518286" y="3337674"/>
              <a:ext cx="914400" cy="9144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 name="Rectangle 11"/>
            <p:cNvSpPr/>
            <p:nvPr/>
          </p:nvSpPr>
          <p:spPr bwMode="auto">
            <a:xfrm rot="2700000">
              <a:off x="5873015" y="2692211"/>
              <a:ext cx="914400" cy="914400"/>
            </a:xfrm>
            <a:prstGeom prst="rect">
              <a:avLst/>
            </a:prstGeom>
            <a:solidFill>
              <a:srgbClr val="0066FF"/>
            </a:solidFill>
            <a:ln w="381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 name="TextBox 12"/>
            <p:cNvSpPr txBox="1"/>
            <p:nvPr/>
          </p:nvSpPr>
          <p:spPr>
            <a:xfrm>
              <a:off x="6788979" y="2166934"/>
              <a:ext cx="385041" cy="677108"/>
            </a:xfrm>
            <a:prstGeom prst="rect">
              <a:avLst/>
            </a:prstGeom>
            <a:noFill/>
          </p:spPr>
          <p:txBody>
            <a:bodyPr wrap="none" rtlCol="0">
              <a:spAutoFit/>
            </a:bodyPr>
            <a:lstStyle/>
            <a:p>
              <a:pPr algn="ctr"/>
              <a:r>
                <a:rPr lang="en-US" sz="2800" b="1" dirty="0" smtClean="0"/>
                <a:t>0</a:t>
              </a:r>
              <a:r>
                <a:rPr lang="en-US" sz="2400" b="1" dirty="0" smtClean="0"/>
                <a:t/>
              </a:r>
              <a:br>
                <a:rPr lang="en-US" sz="2400" b="1" dirty="0" smtClean="0"/>
              </a:br>
              <a:r>
                <a:rPr lang="en-US" sz="1000" dirty="0" smtClean="0"/>
                <a:t> </a:t>
              </a:r>
              <a:endParaRPr lang="en-US" dirty="0"/>
            </a:p>
          </p:txBody>
        </p:sp>
        <p:sp>
          <p:nvSpPr>
            <p:cNvPr id="14" name="TextBox 13"/>
            <p:cNvSpPr txBox="1"/>
            <p:nvPr/>
          </p:nvSpPr>
          <p:spPr>
            <a:xfrm>
              <a:off x="6150803" y="2719373"/>
              <a:ext cx="385042" cy="800219"/>
            </a:xfrm>
            <a:prstGeom prst="rect">
              <a:avLst/>
            </a:prstGeom>
            <a:noFill/>
          </p:spPr>
          <p:txBody>
            <a:bodyPr wrap="none" rtlCol="0">
              <a:spAutoFit/>
            </a:bodyPr>
            <a:lstStyle/>
            <a:p>
              <a:pPr algn="ctr"/>
              <a:r>
                <a:rPr lang="en-US" sz="2800" b="1" dirty="0" smtClean="0"/>
                <a:t>1</a:t>
              </a:r>
              <a:r>
                <a:rPr lang="en-US" sz="2400" b="1" dirty="0" smtClean="0"/>
                <a:t/>
              </a:r>
              <a:br>
                <a:rPr lang="en-US" sz="2400" b="1" dirty="0" smtClean="0"/>
              </a:br>
              <a:endParaRPr lang="en-US" dirty="0"/>
            </a:p>
          </p:txBody>
        </p:sp>
        <p:sp>
          <p:nvSpPr>
            <p:cNvPr id="15" name="TextBox 14"/>
            <p:cNvSpPr txBox="1"/>
            <p:nvPr/>
          </p:nvSpPr>
          <p:spPr>
            <a:xfrm>
              <a:off x="7412864" y="2800347"/>
              <a:ext cx="385041" cy="523220"/>
            </a:xfrm>
            <a:prstGeom prst="rect">
              <a:avLst/>
            </a:prstGeom>
            <a:noFill/>
          </p:spPr>
          <p:txBody>
            <a:bodyPr wrap="none" rtlCol="0">
              <a:spAutoFit/>
            </a:bodyPr>
            <a:lstStyle/>
            <a:p>
              <a:pPr algn="ctr"/>
              <a:r>
                <a:rPr lang="en-US" sz="2800" b="1" dirty="0" smtClean="0"/>
                <a:t>0</a:t>
              </a:r>
              <a:endParaRPr lang="en-US" dirty="0"/>
            </a:p>
          </p:txBody>
        </p:sp>
      </p:grpSp>
      <p:pic>
        <p:nvPicPr>
          <p:cNvPr id="36868" name="Picture 4" descr="http://ts3.mm.bing.net/images/thumbnail.aspx?q=4883021852836386&amp;id=a2ebe9e8abb3155530c304c42a809391&amp;url=http%3a%2f%2fwww.noxblue.com%2fwp-content%2fuploads%2f2010%2f10%2fAPI-logo.png"/>
          <p:cNvPicPr>
            <a:picLocks noChangeAspect="1" noChangeArrowheads="1"/>
          </p:cNvPicPr>
          <p:nvPr/>
        </p:nvPicPr>
        <p:blipFill>
          <a:blip r:embed="rId3" cstate="email"/>
          <a:srcRect/>
          <a:stretch>
            <a:fillRect/>
          </a:stretch>
        </p:blipFill>
        <p:spPr bwMode="auto">
          <a:xfrm>
            <a:off x="6575425" y="4173537"/>
            <a:ext cx="1514475" cy="15240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DEF Available for All Markets Today</a:t>
            </a:r>
          </a:p>
        </p:txBody>
      </p:sp>
      <p:sp>
        <p:nvSpPr>
          <p:cNvPr id="3" name="Content Placeholder 2"/>
          <p:cNvSpPr>
            <a:spLocks noGrp="1"/>
          </p:cNvSpPr>
          <p:nvPr>
            <p:ph idx="1"/>
          </p:nvPr>
        </p:nvSpPr>
        <p:spPr/>
        <p:txBody>
          <a:bodyPr>
            <a:normAutofit fontScale="92500" lnSpcReduction="20000"/>
          </a:bodyPr>
          <a:lstStyle/>
          <a:p>
            <a:pPr lvl="0"/>
            <a:r>
              <a:rPr lang="en-US" dirty="0" smtClean="0"/>
              <a:t>On-highway demand has inspired the manufacturing and distribution of DEF in North America</a:t>
            </a:r>
          </a:p>
          <a:p>
            <a:pPr>
              <a:buFont typeface="Wingdings" pitchFamily="-65" charset="2"/>
              <a:buChar char="§"/>
              <a:defRPr/>
            </a:pPr>
            <a:r>
              <a:rPr lang="en-US" dirty="0" smtClean="0"/>
              <a:t>Cummins supports the DEF needs with a broad CF product line</a:t>
            </a:r>
          </a:p>
          <a:p>
            <a:pPr lvl="1">
              <a:defRPr/>
            </a:pPr>
            <a:r>
              <a:rPr lang="en-US" dirty="0" smtClean="0"/>
              <a:t>Bulk (&gt;5000 gal.)</a:t>
            </a:r>
          </a:p>
          <a:p>
            <a:pPr lvl="1">
              <a:defRPr/>
            </a:pPr>
            <a:r>
              <a:rPr lang="en-US" dirty="0" smtClean="0"/>
              <a:t>Plastic and Disposable Totes </a:t>
            </a:r>
            <a:br>
              <a:rPr lang="en-US" dirty="0" smtClean="0"/>
            </a:br>
            <a:r>
              <a:rPr lang="en-US" dirty="0" smtClean="0"/>
              <a:t>(330 and 275 gal.)</a:t>
            </a:r>
          </a:p>
          <a:p>
            <a:pPr lvl="1">
              <a:defRPr/>
            </a:pPr>
            <a:r>
              <a:rPr lang="en-US" dirty="0" smtClean="0"/>
              <a:t>Drum (55 gal.)</a:t>
            </a:r>
          </a:p>
          <a:p>
            <a:pPr lvl="1">
              <a:defRPr/>
            </a:pPr>
            <a:r>
              <a:rPr lang="en-US" dirty="0" smtClean="0"/>
              <a:t>Dispensing Equipment</a:t>
            </a:r>
          </a:p>
          <a:p>
            <a:pPr>
              <a:defRPr/>
            </a:pPr>
            <a:r>
              <a:rPr lang="en-US" dirty="0" smtClean="0"/>
              <a:t>Over 40 brands of DEF and growing</a:t>
            </a:r>
          </a:p>
        </p:txBody>
      </p:sp>
      <p:sp>
        <p:nvSpPr>
          <p:cNvPr id="6148" name="Slide Number Placeholder 3"/>
          <p:cNvSpPr>
            <a:spLocks noGrp="1"/>
          </p:cNvSpPr>
          <p:nvPr>
            <p:ph type="sldNum" sz="quarter" idx="12"/>
          </p:nvPr>
        </p:nvSpPr>
        <p:spPr>
          <a:noFill/>
        </p:spPr>
        <p:txBody>
          <a:bodyPr/>
          <a:lstStyle/>
          <a:p>
            <a:fld id="{44879752-7195-4F4F-AB8A-1E5CA318D60F}" type="slidenum">
              <a:rPr lang="en-US"/>
              <a:pPr/>
              <a:t>14</a:t>
            </a:fld>
            <a:endParaRPr lang="en-US"/>
          </a:p>
        </p:txBody>
      </p:sp>
      <p:grpSp>
        <p:nvGrpSpPr>
          <p:cNvPr id="2" name="Group 7"/>
          <p:cNvGrpSpPr>
            <a:grpSpLocks/>
          </p:cNvGrpSpPr>
          <p:nvPr/>
        </p:nvGrpSpPr>
        <p:grpSpPr bwMode="auto">
          <a:xfrm>
            <a:off x="5676900" y="3057526"/>
            <a:ext cx="2886075" cy="1714500"/>
            <a:chOff x="404813" y="2247900"/>
            <a:chExt cx="8334375" cy="4718540"/>
          </a:xfrm>
        </p:grpSpPr>
        <p:pic>
          <p:nvPicPr>
            <p:cNvPr id="6151" name="Picture 1"/>
            <p:cNvPicPr>
              <a:picLocks noChangeAspect="1" noChangeArrowheads="1"/>
            </p:cNvPicPr>
            <p:nvPr/>
          </p:nvPicPr>
          <p:blipFill>
            <a:blip r:embed="rId3" cstate="email"/>
            <a:srcRect/>
            <a:stretch>
              <a:fillRect/>
            </a:stretch>
          </p:blipFill>
          <p:spPr bwMode="auto">
            <a:xfrm>
              <a:off x="404813" y="2247900"/>
              <a:ext cx="8334375" cy="2362200"/>
            </a:xfrm>
            <a:prstGeom prst="rect">
              <a:avLst/>
            </a:prstGeom>
            <a:noFill/>
            <a:ln w="9525" algn="ctr">
              <a:noFill/>
              <a:miter lim="800000"/>
              <a:headEnd/>
              <a:tailEnd/>
            </a:ln>
          </p:spPr>
        </p:pic>
        <p:pic>
          <p:nvPicPr>
            <p:cNvPr id="6152" name="Picture 2"/>
            <p:cNvPicPr>
              <a:picLocks noChangeAspect="1" noChangeArrowheads="1"/>
            </p:cNvPicPr>
            <p:nvPr/>
          </p:nvPicPr>
          <p:blipFill>
            <a:blip r:embed="rId4" cstate="email"/>
            <a:srcRect/>
            <a:stretch>
              <a:fillRect/>
            </a:stretch>
          </p:blipFill>
          <p:spPr bwMode="auto">
            <a:xfrm>
              <a:off x="404813" y="4604240"/>
              <a:ext cx="8334375" cy="2362200"/>
            </a:xfrm>
            <a:prstGeom prst="rect">
              <a:avLst/>
            </a:prstGeom>
            <a:noFill/>
            <a:ln w="9525" algn="ctr">
              <a:noFill/>
              <a:miter lim="800000"/>
              <a:headEnd/>
              <a:tailEnd/>
            </a:ln>
          </p:spPr>
        </p:pic>
      </p:grpSp>
      <p:sp>
        <p:nvSpPr>
          <p:cNvPr id="9" name="TextBox 8"/>
          <p:cNvSpPr txBox="1"/>
          <p:nvPr/>
        </p:nvSpPr>
        <p:spPr>
          <a:xfrm>
            <a:off x="982663" y="6396038"/>
            <a:ext cx="4283075" cy="307975"/>
          </a:xfrm>
          <a:prstGeom prst="rect">
            <a:avLst/>
          </a:prstGeom>
          <a:noFill/>
        </p:spPr>
        <p:txBody>
          <a:bodyPr wrap="none">
            <a:spAutoFit/>
          </a:bodyPr>
          <a:lstStyle/>
          <a:p>
            <a:pPr>
              <a:defRPr/>
            </a:pPr>
            <a:r>
              <a:rPr lang="en-US" sz="1400" dirty="0">
                <a:solidFill>
                  <a:schemeClr val="tx1"/>
                </a:solidFill>
                <a:latin typeface="+mn-lt"/>
                <a:cs typeface="+mn-cs"/>
              </a:rPr>
              <a:t>From http://www.factsaboutscr.com/def/default.aspx</a:t>
            </a:r>
          </a:p>
        </p:txBody>
      </p:sp>
      <p:pic>
        <p:nvPicPr>
          <p:cNvPr id="11" name="Picture 2" descr="Air1">
            <a:hlinkClick r:id="rId5"/>
          </p:cNvPr>
          <p:cNvPicPr>
            <a:picLocks noChangeAspect="1" noChangeArrowheads="1"/>
          </p:cNvPicPr>
          <p:nvPr/>
        </p:nvPicPr>
        <p:blipFill>
          <a:blip r:embed="rId6" cstate="email"/>
          <a:srcRect/>
          <a:stretch>
            <a:fillRect/>
          </a:stretch>
        </p:blipFill>
        <p:spPr bwMode="auto">
          <a:xfrm>
            <a:off x="4685000" y="5571668"/>
            <a:ext cx="451077" cy="451077"/>
          </a:xfrm>
          <a:prstGeom prst="rect">
            <a:avLst/>
          </a:prstGeom>
          <a:noFill/>
          <a:ln w="9525">
            <a:noFill/>
            <a:miter lim="800000"/>
            <a:headEnd/>
            <a:tailEnd/>
          </a:ln>
        </p:spPr>
      </p:pic>
      <p:pic>
        <p:nvPicPr>
          <p:cNvPr id="12" name="Picture 5"/>
          <p:cNvPicPr>
            <a:picLocks noChangeAspect="1" noChangeArrowheads="1"/>
          </p:cNvPicPr>
          <p:nvPr/>
        </p:nvPicPr>
        <p:blipFill>
          <a:blip r:embed="rId7" cstate="email"/>
          <a:srcRect/>
          <a:stretch>
            <a:fillRect/>
          </a:stretch>
        </p:blipFill>
        <p:spPr bwMode="auto">
          <a:xfrm>
            <a:off x="1939925" y="6042252"/>
            <a:ext cx="1012371" cy="263298"/>
          </a:xfrm>
          <a:prstGeom prst="rect">
            <a:avLst/>
          </a:prstGeom>
          <a:noFill/>
          <a:ln w="9525" algn="ctr">
            <a:noFill/>
            <a:miter lim="800000"/>
            <a:headEnd/>
            <a:tailEnd/>
          </a:ln>
        </p:spPr>
      </p:pic>
      <p:pic>
        <p:nvPicPr>
          <p:cNvPr id="13" name="Picture 3"/>
          <p:cNvPicPr>
            <a:picLocks noChangeAspect="1" noChangeArrowheads="1"/>
          </p:cNvPicPr>
          <p:nvPr/>
        </p:nvPicPr>
        <p:blipFill>
          <a:blip r:embed="rId8" cstate="email"/>
          <a:srcRect/>
          <a:stretch>
            <a:fillRect/>
          </a:stretch>
        </p:blipFill>
        <p:spPr bwMode="auto">
          <a:xfrm>
            <a:off x="3709127" y="5843639"/>
            <a:ext cx="783771" cy="406099"/>
          </a:xfrm>
          <a:prstGeom prst="rect">
            <a:avLst/>
          </a:prstGeom>
          <a:noFill/>
          <a:ln w="9525">
            <a:noFill/>
            <a:miter lim="800000"/>
            <a:headEnd/>
            <a:tailEnd/>
          </a:ln>
        </p:spPr>
      </p:pic>
      <p:pic>
        <p:nvPicPr>
          <p:cNvPr id="14" name="Picture 4" descr="http://r3.cygnuspub.com/files/cygnus/image/OOH/2010/APR/300x200/deflogo_10071686.png"/>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2609850" y="5553075"/>
            <a:ext cx="733425" cy="488950"/>
          </a:xfrm>
          <a:prstGeom prst="rect">
            <a:avLst/>
          </a:prstGeom>
          <a:noFill/>
        </p:spPr>
      </p:pic>
      <p:pic>
        <p:nvPicPr>
          <p:cNvPr id="15" name="Picture 6" descr="TerraCairHorzLogo">
            <a:hlinkClick r:id="rId10"/>
          </p:cNvPr>
          <p:cNvPicPr>
            <a:picLocks noChangeAspect="1" noChangeArrowheads="1"/>
          </p:cNvPicPr>
          <p:nvPr/>
        </p:nvPicPr>
        <p:blipFill>
          <a:blip r:embed="rId11" cstate="email"/>
          <a:srcRect/>
          <a:stretch>
            <a:fillRect/>
          </a:stretch>
        </p:blipFill>
        <p:spPr bwMode="auto">
          <a:xfrm>
            <a:off x="5276850" y="6000069"/>
            <a:ext cx="1377723" cy="324531"/>
          </a:xfrm>
          <a:prstGeom prst="rect">
            <a:avLst/>
          </a:prstGeom>
          <a:noFill/>
        </p:spPr>
      </p:pic>
      <p:pic>
        <p:nvPicPr>
          <p:cNvPr id="16" name="Picture 2"/>
          <p:cNvPicPr>
            <a:picLocks noChangeAspect="1" noChangeArrowheads="1"/>
          </p:cNvPicPr>
          <p:nvPr/>
        </p:nvPicPr>
        <p:blipFill>
          <a:blip r:embed="rId12" cstate="email"/>
          <a:srcRect/>
          <a:stretch>
            <a:fillRect/>
          </a:stretch>
        </p:blipFill>
        <p:spPr bwMode="auto">
          <a:xfrm>
            <a:off x="1333500" y="5534139"/>
            <a:ext cx="685800" cy="528809"/>
          </a:xfrm>
          <a:prstGeom prst="rect">
            <a:avLst/>
          </a:prstGeom>
          <a:noFill/>
          <a:ln w="9525">
            <a:noFill/>
            <a:miter lim="800000"/>
            <a:headEnd/>
            <a:tailEnd/>
          </a:ln>
        </p:spPr>
      </p:pic>
      <p:pic>
        <p:nvPicPr>
          <p:cNvPr id="17" name="Picture 2" descr="http://ts1.mm.bing.net/images/thumbnail.aspx?q=1241650695752&amp;id=cf5db5284893fcedefdaa55fbe7e6b94&amp;url=http%3a%2f%2fwww.petroweb.eu%2fuser_images%2f7517957.jpg"/>
          <p:cNvPicPr>
            <a:picLocks noChangeAspect="1" noChangeArrowheads="1"/>
          </p:cNvPicPr>
          <p:nvPr/>
        </p:nvPicPr>
        <p:blipFill>
          <a:blip r:embed="rId13" cstate="email"/>
          <a:srcRect/>
          <a:stretch>
            <a:fillRect/>
          </a:stretch>
        </p:blipFill>
        <p:spPr bwMode="auto">
          <a:xfrm>
            <a:off x="6657975" y="5422346"/>
            <a:ext cx="523875" cy="527391"/>
          </a:xfrm>
          <a:prstGeom prst="rect">
            <a:avLst/>
          </a:prstGeom>
          <a:noFill/>
        </p:spPr>
      </p:pic>
      <p:pic>
        <p:nvPicPr>
          <p:cNvPr id="18" name="Picture 2" descr="http://t1.gstatic.com/images?q=tbn:ANd9GcSUW5Qo3X1PcBgkPrlNyFghpjI6zpp74z5wNSn_lXsGRPqQHVDr"/>
          <p:cNvPicPr>
            <a:picLocks noChangeAspect="1" noChangeArrowheads="1"/>
          </p:cNvPicPr>
          <p:nvPr/>
        </p:nvPicPr>
        <p:blipFill>
          <a:blip r:embed="rId14" cstate="email"/>
          <a:srcRect/>
          <a:stretch>
            <a:fillRect/>
          </a:stretch>
        </p:blipFill>
        <p:spPr bwMode="auto">
          <a:xfrm>
            <a:off x="6962468" y="5900947"/>
            <a:ext cx="638482" cy="63848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ea typeface="Arial" pitchFamily="34" charset="0"/>
              </a:rPr>
              <a:t>2015 Tier 4 Final</a:t>
            </a:r>
          </a:p>
        </p:txBody>
      </p:sp>
      <p:sp>
        <p:nvSpPr>
          <p:cNvPr id="31747" name="Content Placeholder 2"/>
          <p:cNvSpPr>
            <a:spLocks noGrp="1"/>
          </p:cNvSpPr>
          <p:nvPr>
            <p:ph idx="1"/>
          </p:nvPr>
        </p:nvSpPr>
        <p:spPr/>
        <p:txBody>
          <a:bodyPr/>
          <a:lstStyle/>
          <a:p>
            <a:r>
              <a:rPr lang="en-US" dirty="0" err="1" smtClean="0"/>
              <a:t>Prebuys</a:t>
            </a:r>
            <a:r>
              <a:rPr lang="en-US" dirty="0" smtClean="0"/>
              <a:t> possible</a:t>
            </a:r>
          </a:p>
          <a:p>
            <a:pPr lvl="1"/>
            <a:r>
              <a:rPr lang="en-US" dirty="0" smtClean="0"/>
              <a:t>EPA law does not allow stockpiling</a:t>
            </a:r>
          </a:p>
          <a:p>
            <a:pPr lvl="1"/>
            <a:r>
              <a:rPr lang="en-US" dirty="0" smtClean="0"/>
              <a:t>2014 gen sets require installation by: Dec 31, 2016</a:t>
            </a:r>
          </a:p>
          <a:p>
            <a:r>
              <a:rPr lang="en-US" dirty="0" smtClean="0"/>
              <a:t>Engine serial number and mfg date is critical</a:t>
            </a:r>
          </a:p>
          <a:p>
            <a:pPr lvl="1"/>
            <a:r>
              <a:rPr lang="en-US" dirty="0" err="1" smtClean="0"/>
              <a:t>Appx</a:t>
            </a:r>
            <a:r>
              <a:rPr lang="en-US" dirty="0" smtClean="0"/>
              <a:t> $80k increase </a:t>
            </a:r>
            <a:r>
              <a:rPr lang="en-US" dirty="0" smtClean="0"/>
              <a:t>in price </a:t>
            </a:r>
            <a:r>
              <a:rPr lang="en-US" dirty="0" err="1" smtClean="0"/>
              <a:t>i</a:t>
            </a:r>
            <a:r>
              <a:rPr lang="en-US" dirty="0" smtClean="0"/>
              <a:t> to F.</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ea typeface="Arial" pitchFamily="34" charset="0"/>
              </a:rPr>
              <a:t>FAQ</a:t>
            </a:r>
          </a:p>
        </p:txBody>
      </p:sp>
      <p:sp>
        <p:nvSpPr>
          <p:cNvPr id="32771" name="Content Placeholder 2"/>
          <p:cNvSpPr>
            <a:spLocks noGrp="1"/>
          </p:cNvSpPr>
          <p:nvPr>
            <p:ph idx="1"/>
          </p:nvPr>
        </p:nvSpPr>
        <p:spPr/>
        <p:txBody>
          <a:bodyPr>
            <a:normAutofit fontScale="92500"/>
          </a:bodyPr>
          <a:lstStyle/>
          <a:p>
            <a:r>
              <a:rPr lang="en-US" b="1" smtClean="0"/>
              <a:t>§60.4208   What is the deadline for importing or installing stationary CI ICE produced in previous model years?</a:t>
            </a:r>
          </a:p>
          <a:p>
            <a:r>
              <a:rPr lang="en-US" smtClean="0"/>
              <a:t>(f) After December 31, 2016, owners and operators may not install non-emergency stationary CI ICE with a maximum engine power of greater than or equal to 560 KW (750 HP) that do not meet the applicable requirements for 2015 model year non-emergency engines.</a:t>
            </a:r>
          </a:p>
          <a:p>
            <a:endParaRPr lang="en-US" smtClean="0"/>
          </a:p>
        </p:txBody>
      </p:sp>
      <p:sp>
        <p:nvSpPr>
          <p:cNvPr id="32772" name="Date Placeholder 3"/>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fld id="{C4198763-8A6A-4EEF-B947-B3DFCC0EA992}" type="datetime1">
              <a:rPr lang="en-US" smtClean="0">
                <a:latin typeface="Arial" pitchFamily="34" charset="0"/>
                <a:cs typeface="Arial" pitchFamily="34" charset="0"/>
              </a:rPr>
              <a:pPr>
                <a:buFont typeface="Wingdings" pitchFamily="2" charset="2"/>
                <a:buChar char="§"/>
              </a:pPr>
              <a:t>4/25/2014</a:t>
            </a:fld>
            <a:endParaRPr lang="en-US" smtClean="0">
              <a:latin typeface="Arial" pitchFamily="34" charset="0"/>
              <a:cs typeface="Arial" pitchFamily="34" charset="0"/>
            </a:endParaRPr>
          </a:p>
        </p:txBody>
      </p:sp>
      <p:sp>
        <p:nvSpPr>
          <p:cNvPr id="32773"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r>
              <a:rPr lang="en-US" smtClean="0">
                <a:latin typeface="Arial" pitchFamily="34" charset="0"/>
                <a:cs typeface="Arial" pitchFamily="34" charset="0"/>
              </a:rPr>
              <a:t>Cummins Confidential</a:t>
            </a:r>
          </a:p>
        </p:txBody>
      </p:sp>
      <p:sp>
        <p:nvSpPr>
          <p:cNvPr id="32774"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fld id="{3F860C5A-46EA-47A8-8D74-A09C28F62E83}" type="slidenum">
              <a:rPr lang="en-US" smtClean="0">
                <a:latin typeface="Arial" pitchFamily="34" charset="0"/>
                <a:cs typeface="Arial" pitchFamily="34" charset="0"/>
              </a:rPr>
              <a:pPr>
                <a:buFont typeface="Wingdings" pitchFamily="2" charset="2"/>
                <a:buChar char="§"/>
              </a:pPr>
              <a:t>16</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292" y="0"/>
            <a:ext cx="7966075" cy="890587"/>
          </a:xfrm>
        </p:spPr>
        <p:txBody>
          <a:bodyPr/>
          <a:lstStyle/>
          <a:p>
            <a:r>
              <a:rPr lang="en-US" dirty="0" smtClean="0"/>
              <a:t>Agenda </a:t>
            </a:r>
            <a:endParaRPr lang="en-US" i="1" dirty="0"/>
          </a:p>
        </p:txBody>
      </p:sp>
      <p:sp>
        <p:nvSpPr>
          <p:cNvPr id="3" name="Content Placeholder 2"/>
          <p:cNvSpPr>
            <a:spLocks noGrp="1"/>
          </p:cNvSpPr>
          <p:nvPr>
            <p:ph idx="1"/>
          </p:nvPr>
        </p:nvSpPr>
        <p:spPr>
          <a:xfrm>
            <a:off x="852488" y="1042737"/>
            <a:ext cx="7937500" cy="5506758"/>
          </a:xfrm>
        </p:spPr>
        <p:txBody>
          <a:bodyPr/>
          <a:lstStyle/>
          <a:p>
            <a:r>
              <a:rPr lang="en-US" sz="2800" dirty="0" smtClean="0"/>
              <a:t>Background</a:t>
            </a:r>
          </a:p>
          <a:p>
            <a:pPr lvl="1"/>
            <a:r>
              <a:rPr lang="en-US" sz="2400" dirty="0" smtClean="0"/>
              <a:t>What is Tier4</a:t>
            </a:r>
          </a:p>
          <a:p>
            <a:r>
              <a:rPr lang="en-US" sz="2800" dirty="0" smtClean="0"/>
              <a:t>CPG Tier4 Solution</a:t>
            </a:r>
          </a:p>
          <a:p>
            <a:pPr lvl="1"/>
            <a:r>
              <a:rPr lang="en-US" sz="2800" dirty="0" smtClean="0"/>
              <a:t>Product Architecture</a:t>
            </a:r>
          </a:p>
          <a:p>
            <a:pPr lvl="1"/>
            <a:r>
              <a:rPr lang="en-US" sz="2800" dirty="0" smtClean="0"/>
              <a:t>Key Features/Differentiators</a:t>
            </a:r>
          </a:p>
          <a:p>
            <a:pPr lvl="1"/>
            <a:r>
              <a:rPr lang="en-US" sz="2800" dirty="0" smtClean="0"/>
              <a:t>Competitive Landscape</a:t>
            </a:r>
          </a:p>
          <a:p>
            <a:r>
              <a:rPr lang="en-US" sz="2800" dirty="0" smtClean="0"/>
              <a:t>Plays</a:t>
            </a:r>
          </a:p>
          <a:p>
            <a:pPr lvl="1">
              <a:buNone/>
            </a:pPr>
            <a:endParaRPr lang="en-US"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sz="4800" dirty="0" smtClean="0"/>
              <a:t>WHAT</a:t>
            </a:r>
            <a:r>
              <a:rPr lang="en-US" dirty="0" smtClean="0"/>
              <a:t> is Tier4</a:t>
            </a:r>
            <a:endParaRPr lang="en-US" dirty="0"/>
          </a:p>
        </p:txBody>
      </p:sp>
      <p:sp>
        <p:nvSpPr>
          <p:cNvPr id="261123" name="Rectangle 3"/>
          <p:cNvSpPr>
            <a:spLocks noGrp="1" noChangeArrowheads="1"/>
          </p:cNvSpPr>
          <p:nvPr>
            <p:ph idx="1"/>
          </p:nvPr>
        </p:nvSpPr>
        <p:spPr>
          <a:xfrm>
            <a:off x="935038" y="1267097"/>
            <a:ext cx="8053387" cy="4849924"/>
          </a:xfrm>
        </p:spPr>
        <p:txBody>
          <a:bodyPr>
            <a:normAutofit fontScale="85000" lnSpcReduction="10000"/>
          </a:bodyPr>
          <a:lstStyle/>
          <a:p>
            <a:r>
              <a:rPr lang="en-US" dirty="0" smtClean="0"/>
              <a:t>Diesel Engine Emissions regulation mandated by Environment Protection Agency (EPA)</a:t>
            </a:r>
          </a:p>
          <a:p>
            <a:pPr lvl="1"/>
            <a:r>
              <a:rPr lang="en-US" dirty="0" smtClean="0"/>
              <a:t>Tier4 Interim effective 1 Jan2011</a:t>
            </a:r>
          </a:p>
          <a:p>
            <a:pPr lvl="1"/>
            <a:r>
              <a:rPr lang="en-US" dirty="0" smtClean="0"/>
              <a:t>Tier4 Final effective 1Jan 2015</a:t>
            </a:r>
          </a:p>
          <a:p>
            <a:r>
              <a:rPr lang="en-US" dirty="0" smtClean="0"/>
              <a:t>Tier4 regulation more stringent for Stationary gensets Vs other Off Highway applications.</a:t>
            </a:r>
          </a:p>
          <a:p>
            <a:r>
              <a:rPr lang="en-US" dirty="0" smtClean="0"/>
              <a:t>Required for Stationary Non Emergency Applications.</a:t>
            </a:r>
          </a:p>
          <a:p>
            <a:r>
              <a:rPr lang="en-US" dirty="0" smtClean="0"/>
              <a:t>Required if any financial gain from running </a:t>
            </a:r>
            <a:r>
              <a:rPr lang="en-US" dirty="0" err="1" smtClean="0"/>
              <a:t>genset</a:t>
            </a:r>
            <a:endParaRPr lang="en-US" dirty="0" smtClean="0"/>
          </a:p>
          <a:p>
            <a:r>
              <a:rPr lang="en-US" dirty="0" smtClean="0"/>
              <a:t>Not Required for Emergency/Standby Genset applications</a:t>
            </a:r>
          </a:p>
          <a:p>
            <a:endParaRPr lang="en-US" dirty="0" smtClean="0"/>
          </a:p>
          <a:p>
            <a:endParaRPr lang="en-US" dirty="0"/>
          </a:p>
        </p:txBody>
      </p:sp>
      <p:sp>
        <p:nvSpPr>
          <p:cNvPr id="4" name="Date Placeholder 3"/>
          <p:cNvSpPr>
            <a:spLocks noGrp="1"/>
          </p:cNvSpPr>
          <p:nvPr>
            <p:ph type="dt" sz="half" idx="10"/>
          </p:nvPr>
        </p:nvSpPr>
        <p:spPr/>
        <p:txBody>
          <a:bodyPr/>
          <a:lstStyle/>
          <a:p>
            <a:fld id="{31779CF6-6D43-4A5B-8414-E4A312A1F42B}" type="datetime1">
              <a:rPr lang="en-US"/>
              <a:pPr/>
              <a:t>4/25/2014</a:t>
            </a:fld>
            <a:endParaRPr lang="en-US"/>
          </a:p>
        </p:txBody>
      </p:sp>
      <p:sp>
        <p:nvSpPr>
          <p:cNvPr id="5" name="Footer Placeholder 4"/>
          <p:cNvSpPr>
            <a:spLocks noGrp="1"/>
          </p:cNvSpPr>
          <p:nvPr>
            <p:ph type="ftr" sz="quarter" idx="11"/>
          </p:nvPr>
        </p:nvSpPr>
        <p:spPr/>
        <p:txBody>
          <a:bodyPr/>
          <a:lstStyle/>
          <a:p>
            <a:r>
              <a:rPr lang="en-US"/>
              <a:t> Cummins Confidential</a:t>
            </a:r>
          </a:p>
        </p:txBody>
      </p:sp>
      <p:sp>
        <p:nvSpPr>
          <p:cNvPr id="6" name="Slide Number Placeholder 5"/>
          <p:cNvSpPr>
            <a:spLocks noGrp="1"/>
          </p:cNvSpPr>
          <p:nvPr>
            <p:ph type="sldNum" sz="quarter" idx="12"/>
          </p:nvPr>
        </p:nvSpPr>
        <p:spPr/>
        <p:txBody>
          <a:bodyPr/>
          <a:lstStyle/>
          <a:p>
            <a:fld id="{CDD36778-5DE2-4294-A185-D4F5D10FB6C7}" type="slidenum">
              <a:rPr lang="en-US"/>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54" y="-22295"/>
            <a:ext cx="8077200" cy="556050"/>
          </a:xfrm>
        </p:spPr>
        <p:txBody>
          <a:bodyPr>
            <a:normAutofit fontScale="90000"/>
          </a:bodyPr>
          <a:lstStyle/>
          <a:p>
            <a:r>
              <a:rPr lang="en-US" dirty="0" smtClean="0"/>
              <a:t>Emergency Vs Non-emergency</a:t>
            </a:r>
            <a:endParaRPr lang="en-US" dirty="0"/>
          </a:p>
        </p:txBody>
      </p:sp>
      <p:sp>
        <p:nvSpPr>
          <p:cNvPr id="3" name="Content Placeholder 2"/>
          <p:cNvSpPr>
            <a:spLocks noGrp="1"/>
          </p:cNvSpPr>
          <p:nvPr>
            <p:ph idx="1"/>
          </p:nvPr>
        </p:nvSpPr>
        <p:spPr>
          <a:xfrm>
            <a:off x="875078" y="749567"/>
            <a:ext cx="8053387" cy="5240285"/>
          </a:xfrm>
        </p:spPr>
        <p:txBody>
          <a:bodyPr>
            <a:normAutofit fontScale="85000" lnSpcReduction="10000"/>
          </a:bodyPr>
          <a:lstStyle/>
          <a:p>
            <a:r>
              <a:rPr lang="en-US" dirty="0" smtClean="0"/>
              <a:t>Stationary Emergency – Loss of utility power  </a:t>
            </a:r>
          </a:p>
          <a:p>
            <a:pPr lvl="1"/>
            <a:r>
              <a:rPr lang="en-US" dirty="0" smtClean="0"/>
              <a:t>Emergency standby</a:t>
            </a:r>
          </a:p>
          <a:p>
            <a:pPr lvl="2"/>
            <a:r>
              <a:rPr lang="en-US" dirty="0" smtClean="0"/>
              <a:t>Safe evacuation, life support</a:t>
            </a:r>
          </a:p>
          <a:p>
            <a:pPr lvl="1"/>
            <a:r>
              <a:rPr lang="en-US" dirty="0" smtClean="0"/>
              <a:t>Legally required standby</a:t>
            </a:r>
          </a:p>
          <a:p>
            <a:pPr lvl="2"/>
            <a:r>
              <a:rPr lang="en-US" dirty="0" smtClean="0"/>
              <a:t>Fire fighting operations</a:t>
            </a:r>
          </a:p>
          <a:p>
            <a:pPr lvl="1"/>
            <a:r>
              <a:rPr lang="en-US" dirty="0" smtClean="0"/>
              <a:t>Usage</a:t>
            </a:r>
          </a:p>
          <a:p>
            <a:pPr lvl="2">
              <a:lnSpc>
                <a:spcPct val="90000"/>
              </a:lnSpc>
            </a:pPr>
            <a:r>
              <a:rPr lang="en-US" sz="1800" dirty="0" smtClean="0"/>
              <a:t>Unlimited use during emergencies</a:t>
            </a:r>
          </a:p>
          <a:p>
            <a:pPr lvl="2">
              <a:lnSpc>
                <a:spcPct val="90000"/>
              </a:lnSpc>
            </a:pPr>
            <a:r>
              <a:rPr lang="en-US" sz="1800" dirty="0" smtClean="0"/>
              <a:t>Maximum 100 hr/yr for maintenance &amp; testing</a:t>
            </a:r>
          </a:p>
          <a:p>
            <a:pPr lvl="3">
              <a:lnSpc>
                <a:spcPct val="90000"/>
              </a:lnSpc>
            </a:pPr>
            <a:r>
              <a:rPr lang="en-US" sz="1600" dirty="0" smtClean="0"/>
              <a:t>50 hrs/yr of non-emergency operation allowed</a:t>
            </a:r>
          </a:p>
          <a:p>
            <a:pPr lvl="3">
              <a:lnSpc>
                <a:spcPct val="90000"/>
              </a:lnSpc>
            </a:pPr>
            <a:r>
              <a:rPr lang="en-US" sz="1600" dirty="0" smtClean="0"/>
              <a:t>Lots of record keeping</a:t>
            </a:r>
          </a:p>
          <a:p>
            <a:r>
              <a:rPr lang="en-US" dirty="0" smtClean="0"/>
              <a:t>Stationary Non-emergency (Required Certified T4)</a:t>
            </a:r>
          </a:p>
          <a:p>
            <a:pPr lvl="1"/>
            <a:r>
              <a:rPr lang="en-US" dirty="0" smtClean="0"/>
              <a:t>Peak shaving, continuous base load, primary power source, etc.</a:t>
            </a:r>
          </a:p>
          <a:p>
            <a:pPr lvl="1"/>
            <a:r>
              <a:rPr lang="en-US" dirty="0" smtClean="0"/>
              <a:t>Storm Avoidance</a:t>
            </a:r>
          </a:p>
          <a:p>
            <a:pPr lvl="1"/>
            <a:r>
              <a:rPr lang="en-US" dirty="0" smtClean="0"/>
              <a:t>No restrictions on usage</a:t>
            </a:r>
          </a:p>
          <a:p>
            <a:endParaRPr lang="en-US" dirty="0"/>
          </a:p>
        </p:txBody>
      </p:sp>
      <p:sp>
        <p:nvSpPr>
          <p:cNvPr id="4" name="Slide Number Placeholder 3"/>
          <p:cNvSpPr>
            <a:spLocks noGrp="1"/>
          </p:cNvSpPr>
          <p:nvPr>
            <p:ph type="sldNum" sz="quarter" idx="12"/>
          </p:nvPr>
        </p:nvSpPr>
        <p:spPr/>
        <p:txBody>
          <a:bodyPr/>
          <a:lstStyle/>
          <a:p>
            <a:pPr>
              <a:defRPr/>
            </a:pPr>
            <a:fld id="{5A509729-1191-4F2A-871B-DC6172E140FB}" type="slidenum">
              <a:rPr lang="en-US" smtClean="0"/>
              <a:pPr>
                <a:defRPr/>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292" y="0"/>
            <a:ext cx="7966075" cy="890587"/>
          </a:xfrm>
        </p:spPr>
        <p:txBody>
          <a:bodyPr/>
          <a:lstStyle/>
          <a:p>
            <a:r>
              <a:rPr lang="en-US" dirty="0" smtClean="0"/>
              <a:t>Agenda </a:t>
            </a:r>
            <a:endParaRPr lang="en-US" i="1" dirty="0"/>
          </a:p>
        </p:txBody>
      </p:sp>
      <p:sp>
        <p:nvSpPr>
          <p:cNvPr id="3" name="Content Placeholder 2"/>
          <p:cNvSpPr>
            <a:spLocks noGrp="1"/>
          </p:cNvSpPr>
          <p:nvPr>
            <p:ph idx="1"/>
          </p:nvPr>
        </p:nvSpPr>
        <p:spPr>
          <a:xfrm>
            <a:off x="852488" y="1042737"/>
            <a:ext cx="7937500" cy="5506758"/>
          </a:xfrm>
        </p:spPr>
        <p:txBody>
          <a:bodyPr/>
          <a:lstStyle/>
          <a:p>
            <a:r>
              <a:rPr lang="en-US" sz="3600" dirty="0" smtClean="0"/>
              <a:t>Tier4 Regulations </a:t>
            </a:r>
            <a:r>
              <a:rPr lang="en-US" sz="3600" dirty="0" smtClean="0"/>
              <a:t> </a:t>
            </a:r>
            <a:endParaRPr lang="en-US" sz="3600" dirty="0" smtClean="0"/>
          </a:p>
          <a:p>
            <a:pPr lvl="1"/>
            <a:r>
              <a:rPr lang="en-US" sz="3600" dirty="0" smtClean="0"/>
              <a:t>Implications</a:t>
            </a:r>
          </a:p>
          <a:p>
            <a:pPr lvl="1"/>
            <a:r>
              <a:rPr lang="en-US" sz="3600" dirty="0" smtClean="0"/>
              <a:t>FAQ</a:t>
            </a:r>
          </a:p>
          <a:p>
            <a:r>
              <a:rPr lang="en-US" sz="3600" dirty="0" smtClean="0"/>
              <a:t>Tier4 </a:t>
            </a:r>
            <a:r>
              <a:rPr lang="en-US" sz="3600" dirty="0" smtClean="0"/>
              <a:t>Solution </a:t>
            </a:r>
          </a:p>
          <a:p>
            <a:pPr lvl="1"/>
            <a:r>
              <a:rPr lang="en-US" sz="3600" dirty="0" smtClean="0"/>
              <a:t>Product </a:t>
            </a:r>
            <a:r>
              <a:rPr lang="en-US" sz="3600" dirty="0" smtClean="0"/>
              <a:t>Architecture</a:t>
            </a:r>
            <a:endParaRPr lang="en-US" sz="3600" dirty="0" smtClean="0"/>
          </a:p>
          <a:p>
            <a:pPr lvl="1">
              <a:buNone/>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9084478-4864-4A71-BF4C-DEEEB0CB2193}" type="datetime1">
              <a:rPr lang="en-US" smtClean="0"/>
              <a:pPr/>
              <a:t>4/25/2014</a:t>
            </a:fld>
            <a:endParaRPr lang="en-US"/>
          </a:p>
        </p:txBody>
      </p:sp>
      <p:sp>
        <p:nvSpPr>
          <p:cNvPr id="5" name="Footer Placeholder 4"/>
          <p:cNvSpPr>
            <a:spLocks noGrp="1"/>
          </p:cNvSpPr>
          <p:nvPr>
            <p:ph type="ftr" sz="quarter" idx="11"/>
          </p:nvPr>
        </p:nvSpPr>
        <p:spPr/>
        <p:txBody>
          <a:bodyPr/>
          <a:lstStyle/>
          <a:p>
            <a:r>
              <a:rPr lang="en-US" smtClean="0"/>
              <a:t> Cummins Confidential</a:t>
            </a:r>
            <a:endParaRPr lang="en-US"/>
          </a:p>
        </p:txBody>
      </p:sp>
      <p:sp>
        <p:nvSpPr>
          <p:cNvPr id="6" name="Slide Number Placeholder 5"/>
          <p:cNvSpPr>
            <a:spLocks noGrp="1"/>
          </p:cNvSpPr>
          <p:nvPr>
            <p:ph type="sldNum" sz="quarter" idx="12"/>
          </p:nvPr>
        </p:nvSpPr>
        <p:spPr/>
        <p:txBody>
          <a:bodyPr/>
          <a:lstStyle/>
          <a:p>
            <a:fld id="{ED4E0DF4-2968-410F-98B2-54BED6FE22E0}" type="slidenum">
              <a:rPr lang="en-US" smtClean="0"/>
              <a:pPr/>
              <a:t>20</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7323143" y="4665444"/>
            <a:ext cx="1820857" cy="1246626"/>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1107137" y="3115167"/>
            <a:ext cx="1462642" cy="1209839"/>
          </a:xfrm>
          <a:prstGeom prst="rect">
            <a:avLst/>
          </a:prstGeom>
          <a:noFill/>
          <a:ln w="9525">
            <a:noFill/>
            <a:miter lim="800000"/>
            <a:headEnd/>
            <a:tailEnd/>
          </a:ln>
        </p:spPr>
      </p:pic>
      <p:sp>
        <p:nvSpPr>
          <p:cNvPr id="17" name="Equal 16"/>
          <p:cNvSpPr/>
          <p:nvPr/>
        </p:nvSpPr>
        <p:spPr bwMode="auto">
          <a:xfrm>
            <a:off x="3405352" y="3610302"/>
            <a:ext cx="1450427" cy="488731"/>
          </a:xfrm>
          <a:prstGeom prst="mathEqual">
            <a:avLst>
              <a:gd name="adj1" fmla="val 23520"/>
              <a:gd name="adj2" fmla="val 11760"/>
            </a:avLst>
          </a:prstGeom>
          <a:solidFill>
            <a:srgbClr val="C0C0C0"/>
          </a:solidFill>
          <a:ln w="12700" cap="flat" cmpd="sng" algn="ctr">
            <a:solidFill>
              <a:srgbClr val="EE2E24"/>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8" name="TextBox 17"/>
          <p:cNvSpPr txBox="1"/>
          <p:nvPr/>
        </p:nvSpPr>
        <p:spPr>
          <a:xfrm>
            <a:off x="5218387" y="5265682"/>
            <a:ext cx="1844566" cy="646331"/>
          </a:xfrm>
          <a:prstGeom prst="rect">
            <a:avLst/>
          </a:prstGeom>
          <a:noFill/>
        </p:spPr>
        <p:txBody>
          <a:bodyPr wrap="square" rtlCol="0">
            <a:spAutoFit/>
          </a:bodyPr>
          <a:lstStyle/>
          <a:p>
            <a:r>
              <a:rPr lang="en-US" sz="3600" b="1" dirty="0" smtClean="0"/>
              <a:t>Tier4i</a:t>
            </a:r>
            <a:endParaRPr lang="en-US" sz="3600" b="1" dirty="0"/>
          </a:p>
        </p:txBody>
      </p:sp>
      <p:sp>
        <p:nvSpPr>
          <p:cNvPr id="19" name="TextBox 18"/>
          <p:cNvSpPr txBox="1"/>
          <p:nvPr/>
        </p:nvSpPr>
        <p:spPr>
          <a:xfrm>
            <a:off x="672664" y="4314497"/>
            <a:ext cx="1818290" cy="646331"/>
          </a:xfrm>
          <a:prstGeom prst="rect">
            <a:avLst/>
          </a:prstGeom>
          <a:noFill/>
        </p:spPr>
        <p:txBody>
          <a:bodyPr wrap="square" rtlCol="0">
            <a:spAutoFit/>
          </a:bodyPr>
          <a:lstStyle/>
          <a:p>
            <a:r>
              <a:rPr lang="en-US" sz="3600" b="1" dirty="0" smtClean="0"/>
              <a:t>Tier 2</a:t>
            </a:r>
          </a:p>
        </p:txBody>
      </p:sp>
      <p:sp>
        <p:nvSpPr>
          <p:cNvPr id="20" name="TextBox 19"/>
          <p:cNvSpPr txBox="1"/>
          <p:nvPr/>
        </p:nvSpPr>
        <p:spPr>
          <a:xfrm>
            <a:off x="672662" y="5623030"/>
            <a:ext cx="5428594" cy="369332"/>
          </a:xfrm>
          <a:prstGeom prst="rect">
            <a:avLst/>
          </a:prstGeom>
          <a:noFill/>
        </p:spPr>
        <p:txBody>
          <a:bodyPr wrap="square" rtlCol="0">
            <a:spAutoFit/>
          </a:bodyPr>
          <a:lstStyle/>
          <a:p>
            <a:pPr algn="just"/>
            <a:r>
              <a:rPr lang="en-US" b="1" dirty="0" smtClean="0"/>
              <a:t>83% Emissions reduction from Tier2 to Tier4i</a:t>
            </a:r>
            <a:endParaRPr lang="en-US" b="1" dirty="0"/>
          </a:p>
        </p:txBody>
      </p:sp>
      <p:sp>
        <p:nvSpPr>
          <p:cNvPr id="21" name="TextBox 20"/>
          <p:cNvSpPr txBox="1"/>
          <p:nvPr/>
        </p:nvSpPr>
        <p:spPr>
          <a:xfrm>
            <a:off x="730463" y="6138037"/>
            <a:ext cx="4535214" cy="369332"/>
          </a:xfrm>
          <a:prstGeom prst="rect">
            <a:avLst/>
          </a:prstGeom>
          <a:noFill/>
        </p:spPr>
        <p:txBody>
          <a:bodyPr wrap="square" rtlCol="0">
            <a:spAutoFit/>
          </a:bodyPr>
          <a:lstStyle/>
          <a:p>
            <a:pPr algn="just"/>
            <a:r>
              <a:rPr lang="en-US" b="1" dirty="0" smtClean="0"/>
              <a:t>Emissions from 1 Tier4i = 6 Tier2</a:t>
            </a:r>
          </a:p>
        </p:txBody>
      </p:sp>
      <p:sp>
        <p:nvSpPr>
          <p:cNvPr id="22" name="Title 1"/>
          <p:cNvSpPr txBox="1">
            <a:spLocks/>
          </p:cNvSpPr>
          <p:nvPr/>
        </p:nvSpPr>
        <p:spPr bwMode="auto">
          <a:xfrm>
            <a:off x="911225" y="296863"/>
            <a:ext cx="8077200" cy="890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Green Solution</a:t>
            </a:r>
            <a:endParaRPr kumimoji="0" lang="en-US" sz="3200" b="0" i="0" u="none" strike="noStrike" kern="0" cap="none" spc="0" normalizeH="0" baseline="0" noProof="0" dirty="0">
              <a:ln>
                <a:noFill/>
              </a:ln>
              <a:solidFill>
                <a:schemeClr val="tx2"/>
              </a:solidFill>
              <a:effectLst/>
              <a:uLnTx/>
              <a:uFillTx/>
              <a:latin typeface="+mj-lt"/>
              <a:ea typeface="+mj-ea"/>
              <a:cs typeface="+mj-cs"/>
            </a:endParaRPr>
          </a:p>
        </p:txBody>
      </p:sp>
      <p:sp>
        <p:nvSpPr>
          <p:cNvPr id="24" name="Title 1"/>
          <p:cNvSpPr txBox="1">
            <a:spLocks/>
          </p:cNvSpPr>
          <p:nvPr/>
        </p:nvSpPr>
        <p:spPr bwMode="auto">
          <a:xfrm>
            <a:off x="858674" y="1537084"/>
            <a:ext cx="3082705" cy="890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Sustainability</a:t>
            </a:r>
            <a:r>
              <a:rPr kumimoji="0" lang="en-US" sz="3200" b="0" i="0" u="none" strike="noStrike" kern="0" cap="none" spc="0" normalizeH="0" noProof="0" dirty="0" smtClean="0">
                <a:ln>
                  <a:noFill/>
                </a:ln>
                <a:solidFill>
                  <a:schemeClr val="tx2"/>
                </a:solidFill>
                <a:effectLst/>
                <a:uLnTx/>
                <a:uFillTx/>
                <a:latin typeface="+mj-lt"/>
                <a:ea typeface="+mj-ea"/>
                <a:cs typeface="+mj-cs"/>
              </a:rPr>
              <a:t>….</a:t>
            </a:r>
            <a:endParaRPr kumimoji="0" lang="en-US" sz="3200" b="0" i="0" u="none" strike="noStrike" kern="0" cap="none" spc="0" normalizeH="0" baseline="0" noProof="0" dirty="0">
              <a:ln>
                <a:noFill/>
              </a:ln>
              <a:solidFill>
                <a:schemeClr val="tx2"/>
              </a:solidFill>
              <a:effectLst/>
              <a:uLnTx/>
              <a:uFillTx/>
              <a:latin typeface="+mj-lt"/>
              <a:ea typeface="+mj-ea"/>
              <a:cs typeface="+mj-cs"/>
            </a:endParaRPr>
          </a:p>
        </p:txBody>
      </p:sp>
      <p:pic>
        <p:nvPicPr>
          <p:cNvPr id="23" name="Picture 2"/>
          <p:cNvPicPr>
            <a:picLocks noChangeAspect="1" noChangeArrowheads="1"/>
          </p:cNvPicPr>
          <p:nvPr/>
        </p:nvPicPr>
        <p:blipFill>
          <a:blip r:embed="rId3" cstate="print"/>
          <a:srcRect/>
          <a:stretch>
            <a:fillRect/>
          </a:stretch>
        </p:blipFill>
        <p:spPr bwMode="auto">
          <a:xfrm>
            <a:off x="7323143" y="3398948"/>
            <a:ext cx="1820857" cy="1246626"/>
          </a:xfrm>
          <a:prstGeom prst="rect">
            <a:avLst/>
          </a:prstGeom>
          <a:noFill/>
          <a:ln w="9525">
            <a:noFill/>
            <a:miter lim="800000"/>
            <a:headEnd/>
            <a:tailEnd/>
          </a:ln>
        </p:spPr>
      </p:pic>
      <p:pic>
        <p:nvPicPr>
          <p:cNvPr id="25" name="Picture 2"/>
          <p:cNvPicPr>
            <a:picLocks noChangeAspect="1" noChangeArrowheads="1"/>
          </p:cNvPicPr>
          <p:nvPr/>
        </p:nvPicPr>
        <p:blipFill>
          <a:blip r:embed="rId3" cstate="print"/>
          <a:srcRect/>
          <a:stretch>
            <a:fillRect/>
          </a:stretch>
        </p:blipFill>
        <p:spPr bwMode="auto">
          <a:xfrm>
            <a:off x="7323143" y="792382"/>
            <a:ext cx="1820857" cy="1246626"/>
          </a:xfrm>
          <a:prstGeom prst="rect">
            <a:avLst/>
          </a:prstGeom>
          <a:noFill/>
          <a:ln w="9525">
            <a:noFill/>
            <a:miter lim="800000"/>
            <a:headEnd/>
            <a:tailEnd/>
          </a:ln>
        </p:spPr>
      </p:pic>
      <p:pic>
        <p:nvPicPr>
          <p:cNvPr id="26" name="Picture 2"/>
          <p:cNvPicPr>
            <a:picLocks noChangeAspect="1" noChangeArrowheads="1"/>
          </p:cNvPicPr>
          <p:nvPr/>
        </p:nvPicPr>
        <p:blipFill>
          <a:blip r:embed="rId3" cstate="print"/>
          <a:srcRect/>
          <a:stretch>
            <a:fillRect/>
          </a:stretch>
        </p:blipFill>
        <p:spPr bwMode="auto">
          <a:xfrm>
            <a:off x="5139557" y="3735278"/>
            <a:ext cx="1820857" cy="1246626"/>
          </a:xfrm>
          <a:prstGeom prst="rect">
            <a:avLst/>
          </a:prstGeom>
          <a:noFill/>
          <a:ln w="9525">
            <a:noFill/>
            <a:miter lim="800000"/>
            <a:headEnd/>
            <a:tailEnd/>
          </a:ln>
        </p:spPr>
      </p:pic>
      <p:pic>
        <p:nvPicPr>
          <p:cNvPr id="27" name="Picture 2"/>
          <p:cNvPicPr>
            <a:picLocks noChangeAspect="1" noChangeArrowheads="1"/>
          </p:cNvPicPr>
          <p:nvPr/>
        </p:nvPicPr>
        <p:blipFill>
          <a:blip r:embed="rId3" cstate="print"/>
          <a:srcRect/>
          <a:stretch>
            <a:fillRect/>
          </a:stretch>
        </p:blipFill>
        <p:spPr bwMode="auto">
          <a:xfrm>
            <a:off x="7323143" y="2121941"/>
            <a:ext cx="1820857" cy="1246626"/>
          </a:xfrm>
          <a:prstGeom prst="rect">
            <a:avLst/>
          </a:prstGeom>
          <a:noFill/>
          <a:ln w="9525">
            <a:noFill/>
            <a:miter lim="800000"/>
            <a:headEnd/>
            <a:tailEnd/>
          </a:ln>
        </p:spPr>
      </p:pic>
      <p:pic>
        <p:nvPicPr>
          <p:cNvPr id="28" name="Picture 2"/>
          <p:cNvPicPr>
            <a:picLocks noChangeAspect="1" noChangeArrowheads="1"/>
          </p:cNvPicPr>
          <p:nvPr/>
        </p:nvPicPr>
        <p:blipFill>
          <a:blip r:embed="rId3" cstate="print"/>
          <a:srcRect/>
          <a:stretch>
            <a:fillRect/>
          </a:stretch>
        </p:blipFill>
        <p:spPr bwMode="auto">
          <a:xfrm>
            <a:off x="5113282" y="2037859"/>
            <a:ext cx="1820857" cy="1246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2940050"/>
            <a:ext cx="8077200" cy="890587"/>
          </a:xfrm>
        </p:spPr>
        <p:txBody>
          <a:bodyPr>
            <a:normAutofit fontScale="90000"/>
          </a:bodyPr>
          <a:lstStyle/>
          <a:p>
            <a:pPr algn="ctr"/>
            <a:r>
              <a:rPr lang="en-US" sz="6000" dirty="0" smtClean="0"/>
              <a:t>Tier 4 Technology</a:t>
            </a:r>
            <a:endParaRPr lang="en-US" sz="6000" dirty="0"/>
          </a:p>
        </p:txBody>
      </p:sp>
      <p:sp>
        <p:nvSpPr>
          <p:cNvPr id="4" name="Date Placeholder 3"/>
          <p:cNvSpPr>
            <a:spLocks noGrp="1"/>
          </p:cNvSpPr>
          <p:nvPr>
            <p:ph type="dt" sz="half" idx="10"/>
          </p:nvPr>
        </p:nvSpPr>
        <p:spPr/>
        <p:txBody>
          <a:bodyPr/>
          <a:lstStyle/>
          <a:p>
            <a:fld id="{77A79F34-2132-493D-B41E-24FCC649E8F6}" type="datetime1">
              <a:rPr lang="en-US" smtClean="0"/>
              <a:pPr/>
              <a:t>4/25/2014</a:t>
            </a:fld>
            <a:endParaRPr lang="en-US" dirty="0"/>
          </a:p>
        </p:txBody>
      </p:sp>
      <p:sp>
        <p:nvSpPr>
          <p:cNvPr id="5" name="Footer Placeholder 4"/>
          <p:cNvSpPr>
            <a:spLocks noGrp="1"/>
          </p:cNvSpPr>
          <p:nvPr>
            <p:ph type="ftr" sz="quarter" idx="11"/>
          </p:nvPr>
        </p:nvSpPr>
        <p:spPr/>
        <p:txBody>
          <a:bodyPr/>
          <a:lstStyle/>
          <a:p>
            <a:r>
              <a:rPr lang="en-US" smtClean="0"/>
              <a:t> Cummins Confidential</a:t>
            </a:r>
            <a:endParaRPr lang="en-US" dirty="0"/>
          </a:p>
        </p:txBody>
      </p:sp>
      <p:sp>
        <p:nvSpPr>
          <p:cNvPr id="6" name="Slide Number Placeholder 5"/>
          <p:cNvSpPr>
            <a:spLocks noGrp="1"/>
          </p:cNvSpPr>
          <p:nvPr>
            <p:ph type="sldNum" sz="quarter" idx="12"/>
          </p:nvPr>
        </p:nvSpPr>
        <p:spPr/>
        <p:txBody>
          <a:bodyPr/>
          <a:lstStyle/>
          <a:p>
            <a:fld id="{14861F02-7963-4D8D-B534-C536AB3541B2}"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4273550" y="1247775"/>
            <a:ext cx="4213225" cy="3573463"/>
            <a:chOff x="4070350" y="1171575"/>
            <a:chExt cx="4213225" cy="3573463"/>
          </a:xfrm>
        </p:grpSpPr>
        <p:sp>
          <p:nvSpPr>
            <p:cNvPr id="81933" name="Rectangle 2"/>
            <p:cNvSpPr>
              <a:spLocks noChangeArrowheads="1"/>
            </p:cNvSpPr>
            <p:nvPr/>
          </p:nvSpPr>
          <p:spPr bwMode="auto">
            <a:xfrm>
              <a:off x="4141788" y="1620838"/>
              <a:ext cx="1701800" cy="268287"/>
            </a:xfrm>
            <a:prstGeom prst="rect">
              <a:avLst/>
            </a:prstGeom>
            <a:gradFill rotWithShape="0">
              <a:gsLst>
                <a:gs pos="0">
                  <a:srgbClr val="B2B2B2"/>
                </a:gs>
                <a:gs pos="50000">
                  <a:srgbClr val="F8F8F8"/>
                </a:gs>
                <a:gs pos="100000">
                  <a:srgbClr val="B2B2B2"/>
                </a:gs>
              </a:gsLst>
              <a:lin ang="5400000" scaled="1"/>
            </a:gradFill>
            <a:ln w="9525">
              <a:solidFill>
                <a:schemeClr val="tx1"/>
              </a:solidFill>
              <a:miter lim="800000"/>
              <a:headEnd/>
              <a:tailEnd/>
            </a:ln>
          </p:spPr>
          <p:txBody>
            <a:bodyPr wrap="none" anchor="ctr">
              <a:prstTxWarp prst="textNoShape">
                <a:avLst/>
              </a:prstTxWarp>
            </a:bodyPr>
            <a:lstStyle/>
            <a:p>
              <a:endParaRPr lang="en-US"/>
            </a:p>
          </p:txBody>
        </p:sp>
        <p:sp>
          <p:nvSpPr>
            <p:cNvPr id="81934" name="Line 3"/>
            <p:cNvSpPr>
              <a:spLocks noChangeShapeType="1"/>
            </p:cNvSpPr>
            <p:nvPr/>
          </p:nvSpPr>
          <p:spPr bwMode="auto">
            <a:xfrm flipV="1">
              <a:off x="5411788" y="2290763"/>
              <a:ext cx="5461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1935" name="Line 4"/>
            <p:cNvSpPr>
              <a:spLocks noChangeShapeType="1"/>
            </p:cNvSpPr>
            <p:nvPr/>
          </p:nvSpPr>
          <p:spPr bwMode="auto">
            <a:xfrm flipV="1">
              <a:off x="5970588" y="2281238"/>
              <a:ext cx="1587" cy="1717675"/>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1936" name="Rectangle 5"/>
            <p:cNvSpPr>
              <a:spLocks noChangeArrowheads="1"/>
            </p:cNvSpPr>
            <p:nvPr/>
          </p:nvSpPr>
          <p:spPr bwMode="auto">
            <a:xfrm>
              <a:off x="5438775" y="3589338"/>
              <a:ext cx="1066800" cy="1155700"/>
            </a:xfrm>
            <a:prstGeom prst="rect">
              <a:avLst/>
            </a:prstGeom>
            <a:solidFill>
              <a:srgbClr val="F8F8F8"/>
            </a:solidFill>
            <a:ln w="9525">
              <a:solidFill>
                <a:schemeClr val="tx1"/>
              </a:solidFill>
              <a:miter lim="800000"/>
              <a:headEnd/>
              <a:tailEnd/>
            </a:ln>
          </p:spPr>
          <p:txBody>
            <a:bodyPr wrap="none" anchor="ctr">
              <a:prstTxWarp prst="textNoShape">
                <a:avLst/>
              </a:prstTxWarp>
            </a:bodyPr>
            <a:lstStyle/>
            <a:p>
              <a:endParaRPr lang="en-US"/>
            </a:p>
          </p:txBody>
        </p:sp>
        <p:sp>
          <p:nvSpPr>
            <p:cNvPr id="81937" name="AutoShape 6"/>
            <p:cNvSpPr>
              <a:spLocks noChangeArrowheads="1"/>
            </p:cNvSpPr>
            <p:nvPr/>
          </p:nvSpPr>
          <p:spPr bwMode="auto">
            <a:xfrm>
              <a:off x="5857875" y="1376363"/>
              <a:ext cx="1673225" cy="715962"/>
            </a:xfrm>
            <a:prstGeom prst="flowChartPreparation">
              <a:avLst/>
            </a:prstGeom>
            <a:gradFill rotWithShape="0">
              <a:gsLst>
                <a:gs pos="0">
                  <a:srgbClr val="B2B2B2"/>
                </a:gs>
                <a:gs pos="50000">
                  <a:srgbClr val="F8F8F8"/>
                </a:gs>
                <a:gs pos="100000">
                  <a:srgbClr val="B2B2B2"/>
                </a:gs>
              </a:gsLst>
              <a:lin ang="5400000" scaled="1"/>
            </a:gradFill>
            <a:ln w="9525">
              <a:solidFill>
                <a:schemeClr val="tx1"/>
              </a:solidFill>
              <a:miter lim="800000"/>
              <a:headEnd/>
              <a:tailEnd/>
            </a:ln>
          </p:spPr>
          <p:txBody>
            <a:bodyPr wrap="none" anchor="ctr">
              <a:prstTxWarp prst="textNoShape">
                <a:avLst/>
              </a:prstTxWarp>
            </a:bodyPr>
            <a:lstStyle/>
            <a:p>
              <a:endParaRPr lang="en-US"/>
            </a:p>
          </p:txBody>
        </p:sp>
        <p:sp>
          <p:nvSpPr>
            <p:cNvPr id="81938" name="Rectangle 7"/>
            <p:cNvSpPr>
              <a:spLocks noChangeArrowheads="1"/>
            </p:cNvSpPr>
            <p:nvPr/>
          </p:nvSpPr>
          <p:spPr bwMode="auto">
            <a:xfrm>
              <a:off x="7410450" y="1592263"/>
              <a:ext cx="790575" cy="269875"/>
            </a:xfrm>
            <a:prstGeom prst="rect">
              <a:avLst/>
            </a:prstGeom>
            <a:gradFill rotWithShape="0">
              <a:gsLst>
                <a:gs pos="0">
                  <a:srgbClr val="B2B2B2"/>
                </a:gs>
                <a:gs pos="50000">
                  <a:srgbClr val="F8F8F8"/>
                </a:gs>
                <a:gs pos="100000">
                  <a:srgbClr val="B2B2B2"/>
                </a:gs>
              </a:gsLst>
              <a:lin ang="5400000" scaled="1"/>
            </a:gradFill>
            <a:ln w="9525">
              <a:solidFill>
                <a:schemeClr val="tx1"/>
              </a:solidFill>
              <a:miter lim="800000"/>
              <a:headEnd/>
              <a:tailEnd/>
            </a:ln>
          </p:spPr>
          <p:txBody>
            <a:bodyPr wrap="none" anchor="ctr">
              <a:prstTxWarp prst="textNoShape">
                <a:avLst/>
              </a:prstTxWarp>
            </a:bodyPr>
            <a:lstStyle/>
            <a:p>
              <a:endParaRPr lang="en-US"/>
            </a:p>
          </p:txBody>
        </p:sp>
        <p:sp>
          <p:nvSpPr>
            <p:cNvPr id="81939" name="Text Box 8"/>
            <p:cNvSpPr txBox="1">
              <a:spLocks noChangeArrowheads="1"/>
            </p:cNvSpPr>
            <p:nvPr/>
          </p:nvSpPr>
          <p:spPr bwMode="auto">
            <a:xfrm>
              <a:off x="4314074" y="2055383"/>
              <a:ext cx="3891232" cy="523220"/>
            </a:xfrm>
            <a:prstGeom prst="rect">
              <a:avLst/>
            </a:prstGeom>
            <a:noFill/>
            <a:ln w="9525">
              <a:noFill/>
              <a:miter lim="800000"/>
              <a:headEnd/>
              <a:tailEnd/>
            </a:ln>
          </p:spPr>
          <p:txBody>
            <a:bodyPr wrap="square" anchor="ctr">
              <a:prstTxWarp prst="textNoShape">
                <a:avLst/>
              </a:prstTxWarp>
              <a:spAutoFit/>
            </a:bodyPr>
            <a:lstStyle/>
            <a:p>
              <a:pPr eaLnBrk="0" hangingPunct="0">
                <a:spcBef>
                  <a:spcPct val="0"/>
                </a:spcBef>
                <a:buClrTx/>
                <a:buFontTx/>
                <a:buNone/>
              </a:pPr>
              <a:r>
                <a:rPr lang="en-US" sz="1400" b="1" dirty="0"/>
                <a:t>SCR Catalyst </a:t>
              </a:r>
              <a:r>
                <a:rPr lang="en-US" sz="1400" b="1" dirty="0" smtClean="0"/>
                <a:t>  </a:t>
              </a:r>
            </a:p>
            <a:p>
              <a:pPr eaLnBrk="0" hangingPunct="0">
                <a:spcBef>
                  <a:spcPct val="0"/>
                </a:spcBef>
                <a:buClrTx/>
                <a:buFontTx/>
                <a:buNone/>
              </a:pPr>
              <a:r>
                <a:rPr lang="en-US" sz="1400" b="1" dirty="0" smtClean="0"/>
                <a:t>		(Maintenance Free)    </a:t>
              </a:r>
              <a:endParaRPr lang="en-US" sz="1400" b="1" dirty="0"/>
            </a:p>
          </p:txBody>
        </p:sp>
        <p:sp>
          <p:nvSpPr>
            <p:cNvPr id="81940" name="Rectangle 9"/>
            <p:cNvSpPr>
              <a:spLocks noChangeArrowheads="1"/>
            </p:cNvSpPr>
            <p:nvPr/>
          </p:nvSpPr>
          <p:spPr bwMode="auto">
            <a:xfrm>
              <a:off x="7038975" y="1376363"/>
              <a:ext cx="141288" cy="712787"/>
            </a:xfrm>
            <a:prstGeom prst="rect">
              <a:avLst/>
            </a:prstGeom>
            <a:solidFill>
              <a:srgbClr val="6600CC">
                <a:alpha val="74901"/>
              </a:srgbClr>
            </a:solidFill>
            <a:ln w="9525">
              <a:solidFill>
                <a:schemeClr val="tx1"/>
              </a:solidFill>
              <a:miter lim="800000"/>
              <a:headEnd/>
              <a:tailEnd/>
            </a:ln>
          </p:spPr>
          <p:txBody>
            <a:bodyPr wrap="none" anchor="ctr">
              <a:prstTxWarp prst="textNoShape">
                <a:avLst/>
              </a:prstTxWarp>
            </a:bodyPr>
            <a:lstStyle/>
            <a:p>
              <a:endParaRPr lang="en-US"/>
            </a:p>
          </p:txBody>
        </p:sp>
        <p:sp>
          <p:nvSpPr>
            <p:cNvPr id="81941" name="Rectangle 10"/>
            <p:cNvSpPr>
              <a:spLocks noChangeArrowheads="1"/>
            </p:cNvSpPr>
            <p:nvPr/>
          </p:nvSpPr>
          <p:spPr bwMode="auto">
            <a:xfrm>
              <a:off x="6200775" y="1376363"/>
              <a:ext cx="839788" cy="715962"/>
            </a:xfrm>
            <a:prstGeom prst="rect">
              <a:avLst/>
            </a:prstGeom>
            <a:solidFill>
              <a:srgbClr val="C9FA8E">
                <a:alpha val="76862"/>
              </a:srgbClr>
            </a:solidFill>
            <a:ln w="9525">
              <a:solidFill>
                <a:schemeClr val="tx1"/>
              </a:solidFill>
              <a:miter lim="800000"/>
              <a:headEnd/>
              <a:tailEnd/>
            </a:ln>
          </p:spPr>
          <p:txBody>
            <a:bodyPr wrap="none" anchor="ctr">
              <a:prstTxWarp prst="textNoShape">
                <a:avLst/>
              </a:prstTxWarp>
            </a:bodyPr>
            <a:lstStyle/>
            <a:p>
              <a:endParaRPr lang="en-US"/>
            </a:p>
          </p:txBody>
        </p:sp>
        <p:sp>
          <p:nvSpPr>
            <p:cNvPr id="81942" name="Line 11"/>
            <p:cNvSpPr>
              <a:spLocks noChangeShapeType="1"/>
            </p:cNvSpPr>
            <p:nvPr/>
          </p:nvSpPr>
          <p:spPr bwMode="auto">
            <a:xfrm>
              <a:off x="5391150" y="1751013"/>
              <a:ext cx="0" cy="554037"/>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1943" name="AutoShape 12"/>
            <p:cNvSpPr>
              <a:spLocks noChangeArrowheads="1"/>
            </p:cNvSpPr>
            <p:nvPr/>
          </p:nvSpPr>
          <p:spPr bwMode="auto">
            <a:xfrm>
              <a:off x="5289550" y="1995488"/>
              <a:ext cx="196850" cy="185737"/>
            </a:xfrm>
            <a:prstGeom prst="flowChartSummingJunction">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81944" name="AutoShape 13"/>
            <p:cNvSpPr>
              <a:spLocks noChangeArrowheads="1"/>
            </p:cNvSpPr>
            <p:nvPr/>
          </p:nvSpPr>
          <p:spPr bwMode="auto">
            <a:xfrm rot="-5400000">
              <a:off x="5404644" y="1656557"/>
              <a:ext cx="147637" cy="196850"/>
            </a:xfrm>
            <a:prstGeom prst="flowChartExtract">
              <a:avLst/>
            </a:prstGeom>
            <a:solidFill>
              <a:srgbClr val="6FC408"/>
            </a:solidFill>
            <a:ln w="9525">
              <a:solidFill>
                <a:schemeClr val="tx1"/>
              </a:solidFill>
              <a:miter lim="800000"/>
              <a:headEnd/>
              <a:tailEnd/>
            </a:ln>
          </p:spPr>
          <p:txBody>
            <a:bodyPr wrap="none" anchor="ctr">
              <a:prstTxWarp prst="textNoShape">
                <a:avLst/>
              </a:prstTxWarp>
            </a:bodyPr>
            <a:lstStyle/>
            <a:p>
              <a:endParaRPr lang="en-US"/>
            </a:p>
          </p:txBody>
        </p:sp>
        <p:sp>
          <p:nvSpPr>
            <p:cNvPr id="81945" name="Rectangle 14"/>
            <p:cNvSpPr>
              <a:spLocks noChangeArrowheads="1"/>
            </p:cNvSpPr>
            <p:nvPr/>
          </p:nvSpPr>
          <p:spPr bwMode="auto">
            <a:xfrm>
              <a:off x="5438775" y="3983038"/>
              <a:ext cx="1066800" cy="762000"/>
            </a:xfrm>
            <a:prstGeom prst="rect">
              <a:avLst/>
            </a:prstGeom>
            <a:solidFill>
              <a:srgbClr val="6FC408"/>
            </a:solidFill>
            <a:ln w="9525">
              <a:solidFill>
                <a:schemeClr val="tx1"/>
              </a:solidFill>
              <a:miter lim="800000"/>
              <a:headEnd/>
              <a:tailEnd/>
            </a:ln>
          </p:spPr>
          <p:txBody>
            <a:bodyPr wrap="none" anchor="ctr">
              <a:prstTxWarp prst="textNoShape">
                <a:avLst/>
              </a:prstTxWarp>
            </a:bodyPr>
            <a:lstStyle/>
            <a:p>
              <a:endParaRPr lang="en-US"/>
            </a:p>
          </p:txBody>
        </p:sp>
        <p:sp>
          <p:nvSpPr>
            <p:cNvPr id="81946" name="Text Box 15"/>
            <p:cNvSpPr txBox="1">
              <a:spLocks noChangeArrowheads="1"/>
            </p:cNvSpPr>
            <p:nvPr/>
          </p:nvSpPr>
          <p:spPr bwMode="auto">
            <a:xfrm>
              <a:off x="5704661" y="4141887"/>
              <a:ext cx="543739" cy="307777"/>
            </a:xfrm>
            <a:prstGeom prst="rect">
              <a:avLst/>
            </a:prstGeom>
            <a:noFill/>
            <a:ln w="9525">
              <a:noFill/>
              <a:miter lim="800000"/>
              <a:headEnd/>
              <a:tailEnd/>
            </a:ln>
          </p:spPr>
          <p:txBody>
            <a:bodyPr wrap="none" anchor="ctr">
              <a:prstTxWarp prst="textNoShape">
                <a:avLst/>
              </a:prstTxWarp>
              <a:spAutoFit/>
            </a:bodyPr>
            <a:lstStyle/>
            <a:p>
              <a:pPr eaLnBrk="0" hangingPunct="0">
                <a:spcBef>
                  <a:spcPct val="0"/>
                </a:spcBef>
                <a:buClrTx/>
                <a:buFontTx/>
                <a:buNone/>
              </a:pPr>
              <a:r>
                <a:rPr lang="en-US" sz="1400" b="1" dirty="0" smtClean="0">
                  <a:solidFill>
                    <a:schemeClr val="bg1"/>
                  </a:solidFill>
                </a:rPr>
                <a:t>DEF</a:t>
              </a:r>
              <a:endParaRPr lang="en-US" sz="1400" b="1" dirty="0">
                <a:solidFill>
                  <a:schemeClr val="bg1"/>
                </a:solidFill>
              </a:endParaRPr>
            </a:p>
          </p:txBody>
        </p:sp>
        <p:sp>
          <p:nvSpPr>
            <p:cNvPr id="81947" name="Text Box 16"/>
            <p:cNvSpPr txBox="1">
              <a:spLocks noChangeArrowheads="1"/>
            </p:cNvSpPr>
            <p:nvPr/>
          </p:nvSpPr>
          <p:spPr bwMode="auto">
            <a:xfrm>
              <a:off x="4422849" y="3491012"/>
              <a:ext cx="996876" cy="307777"/>
            </a:xfrm>
            <a:prstGeom prst="rect">
              <a:avLst/>
            </a:prstGeom>
            <a:noFill/>
            <a:ln w="9525">
              <a:noFill/>
              <a:miter lim="800000"/>
              <a:headEnd/>
              <a:tailEnd/>
            </a:ln>
          </p:spPr>
          <p:txBody>
            <a:bodyPr wrap="none" anchor="ctr">
              <a:prstTxWarp prst="textNoShape">
                <a:avLst/>
              </a:prstTxWarp>
              <a:spAutoFit/>
            </a:bodyPr>
            <a:lstStyle/>
            <a:p>
              <a:pPr eaLnBrk="0" hangingPunct="0">
                <a:spcBef>
                  <a:spcPct val="0"/>
                </a:spcBef>
                <a:buClrTx/>
                <a:buFontTx/>
                <a:buNone/>
              </a:pPr>
              <a:r>
                <a:rPr lang="en-US" sz="1400" b="1" dirty="0" smtClean="0"/>
                <a:t>DEF </a:t>
              </a:r>
              <a:r>
                <a:rPr lang="en-US" sz="1400" b="1" dirty="0"/>
                <a:t>Tank</a:t>
              </a:r>
            </a:p>
          </p:txBody>
        </p:sp>
        <p:sp>
          <p:nvSpPr>
            <p:cNvPr id="81948" name="Rectangle 17"/>
            <p:cNvSpPr>
              <a:spLocks noChangeArrowheads="1"/>
            </p:cNvSpPr>
            <p:nvPr/>
          </p:nvSpPr>
          <p:spPr bwMode="auto">
            <a:xfrm>
              <a:off x="5514975" y="3500438"/>
              <a:ext cx="152400" cy="762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81949" name="Text Box 18"/>
            <p:cNvSpPr txBox="1">
              <a:spLocks noChangeArrowheads="1"/>
            </p:cNvSpPr>
            <p:nvPr/>
          </p:nvSpPr>
          <p:spPr bwMode="auto">
            <a:xfrm>
              <a:off x="4070350" y="1965653"/>
              <a:ext cx="1141412" cy="523220"/>
            </a:xfrm>
            <a:prstGeom prst="rect">
              <a:avLst/>
            </a:prstGeom>
            <a:noFill/>
            <a:ln w="9525">
              <a:noFill/>
              <a:miter lim="800000"/>
              <a:headEnd/>
              <a:tailEnd/>
            </a:ln>
          </p:spPr>
          <p:txBody>
            <a:bodyPr anchor="ctr">
              <a:prstTxWarp prst="textNoShape">
                <a:avLst/>
              </a:prstTxWarp>
              <a:spAutoFit/>
            </a:bodyPr>
            <a:lstStyle/>
            <a:p>
              <a:pPr eaLnBrk="0" hangingPunct="0">
                <a:spcBef>
                  <a:spcPct val="0"/>
                </a:spcBef>
                <a:buClrTx/>
                <a:buFontTx/>
                <a:buNone/>
              </a:pPr>
              <a:r>
                <a:rPr lang="en-US" sz="1400" b="1" dirty="0" smtClean="0"/>
                <a:t>DEF </a:t>
              </a:r>
              <a:r>
                <a:rPr lang="en-US" sz="1400" b="1" dirty="0"/>
                <a:t>Injector</a:t>
              </a:r>
            </a:p>
          </p:txBody>
        </p:sp>
        <p:sp>
          <p:nvSpPr>
            <p:cNvPr id="81950" name="Freeform 19"/>
            <p:cNvSpPr>
              <a:spLocks/>
            </p:cNvSpPr>
            <p:nvPr/>
          </p:nvSpPr>
          <p:spPr bwMode="auto">
            <a:xfrm rot="18537844" flipH="1">
              <a:off x="5414963" y="4438650"/>
              <a:ext cx="274637" cy="182563"/>
            </a:xfrm>
            <a:custGeom>
              <a:avLst/>
              <a:gdLst>
                <a:gd name="T0" fmla="*/ 2147483647 w 215"/>
                <a:gd name="T1" fmla="*/ 0 h 141"/>
                <a:gd name="T2" fmla="*/ 2147483647 w 215"/>
                <a:gd name="T3" fmla="*/ 2147483647 h 141"/>
                <a:gd name="T4" fmla="*/ 2147483647 w 215"/>
                <a:gd name="T5" fmla="*/ 2147483647 h 141"/>
                <a:gd name="T6" fmla="*/ 2147483647 w 215"/>
                <a:gd name="T7" fmla="*/ 2147483647 h 141"/>
                <a:gd name="T8" fmla="*/ 2147483647 w 215"/>
                <a:gd name="T9" fmla="*/ 2147483647 h 141"/>
                <a:gd name="T10" fmla="*/ 2147483647 w 215"/>
                <a:gd name="T11" fmla="*/ 2147483647 h 141"/>
                <a:gd name="T12" fmla="*/ 2147483647 w 215"/>
                <a:gd name="T13" fmla="*/ 2147483647 h 141"/>
                <a:gd name="T14" fmla="*/ 2147483647 w 215"/>
                <a:gd name="T15" fmla="*/ 2147483647 h 141"/>
                <a:gd name="T16" fmla="*/ 2147483647 w 215"/>
                <a:gd name="T17" fmla="*/ 2147483647 h 141"/>
                <a:gd name="T18" fmla="*/ 2147483647 w 215"/>
                <a:gd name="T19" fmla="*/ 2147483647 h 141"/>
                <a:gd name="T20" fmla="*/ 2147483647 w 215"/>
                <a:gd name="T21" fmla="*/ 2147483647 h 141"/>
                <a:gd name="T22" fmla="*/ 2147483647 w 215"/>
                <a:gd name="T23" fmla="*/ 2147483647 h 141"/>
                <a:gd name="T24" fmla="*/ 2147483647 w 215"/>
                <a:gd name="T25" fmla="*/ 2147483647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5"/>
                <a:gd name="T40" fmla="*/ 0 h 141"/>
                <a:gd name="T41" fmla="*/ 215 w 215"/>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5" h="141">
                  <a:moveTo>
                    <a:pt x="20" y="0"/>
                  </a:moveTo>
                  <a:cubicBezTo>
                    <a:pt x="10" y="28"/>
                    <a:pt x="0" y="57"/>
                    <a:pt x="13" y="60"/>
                  </a:cubicBezTo>
                  <a:cubicBezTo>
                    <a:pt x="26" y="63"/>
                    <a:pt x="91" y="23"/>
                    <a:pt x="98" y="17"/>
                  </a:cubicBezTo>
                  <a:cubicBezTo>
                    <a:pt x="105" y="11"/>
                    <a:pt x="66" y="9"/>
                    <a:pt x="58" y="21"/>
                  </a:cubicBezTo>
                  <a:cubicBezTo>
                    <a:pt x="50" y="33"/>
                    <a:pt x="41" y="84"/>
                    <a:pt x="53" y="89"/>
                  </a:cubicBezTo>
                  <a:cubicBezTo>
                    <a:pt x="65" y="94"/>
                    <a:pt x="123" y="57"/>
                    <a:pt x="130" y="50"/>
                  </a:cubicBezTo>
                  <a:cubicBezTo>
                    <a:pt x="137" y="43"/>
                    <a:pt x="102" y="39"/>
                    <a:pt x="94" y="48"/>
                  </a:cubicBezTo>
                  <a:cubicBezTo>
                    <a:pt x="86" y="57"/>
                    <a:pt x="74" y="100"/>
                    <a:pt x="85" y="105"/>
                  </a:cubicBezTo>
                  <a:cubicBezTo>
                    <a:pt x="96" y="110"/>
                    <a:pt x="154" y="85"/>
                    <a:pt x="160" y="80"/>
                  </a:cubicBezTo>
                  <a:cubicBezTo>
                    <a:pt x="166" y="75"/>
                    <a:pt x="127" y="65"/>
                    <a:pt x="119" y="74"/>
                  </a:cubicBezTo>
                  <a:cubicBezTo>
                    <a:pt x="111" y="83"/>
                    <a:pt x="99" y="129"/>
                    <a:pt x="109" y="135"/>
                  </a:cubicBezTo>
                  <a:cubicBezTo>
                    <a:pt x="119" y="141"/>
                    <a:pt x="163" y="119"/>
                    <a:pt x="181" y="111"/>
                  </a:cubicBezTo>
                  <a:cubicBezTo>
                    <a:pt x="199" y="103"/>
                    <a:pt x="209" y="93"/>
                    <a:pt x="215" y="89"/>
                  </a:cubicBezTo>
                </a:path>
              </a:pathLst>
            </a:custGeom>
            <a:noFill/>
            <a:ln w="19050">
              <a:solidFill>
                <a:srgbClr val="000000"/>
              </a:solidFill>
              <a:round/>
              <a:headEnd/>
              <a:tailEnd/>
            </a:ln>
          </p:spPr>
          <p:txBody>
            <a:bodyPr wrap="none" anchor="ctr">
              <a:prstTxWarp prst="textNoShape">
                <a:avLst/>
              </a:prstTxWarp>
            </a:bodyPr>
            <a:lstStyle/>
            <a:p>
              <a:endParaRPr lang="en-US"/>
            </a:p>
          </p:txBody>
        </p:sp>
        <p:sp>
          <p:nvSpPr>
            <p:cNvPr id="81951" name="Line 20"/>
            <p:cNvSpPr>
              <a:spLocks noChangeShapeType="1"/>
            </p:cNvSpPr>
            <p:nvPr/>
          </p:nvSpPr>
          <p:spPr bwMode="auto">
            <a:xfrm flipH="1" flipV="1">
              <a:off x="4302125" y="4668838"/>
              <a:ext cx="1235075" cy="3175"/>
            </a:xfrm>
            <a:prstGeom prst="line">
              <a:avLst/>
            </a:prstGeom>
            <a:noFill/>
            <a:ln w="19050">
              <a:solidFill>
                <a:srgbClr val="000000"/>
              </a:solidFill>
              <a:round/>
              <a:headEnd/>
              <a:tailEnd/>
            </a:ln>
          </p:spPr>
          <p:txBody>
            <a:bodyPr wrap="none" anchor="ctr">
              <a:prstTxWarp prst="textNoShape">
                <a:avLst/>
              </a:prstTxWarp>
            </a:bodyPr>
            <a:lstStyle/>
            <a:p>
              <a:endParaRPr lang="en-US"/>
            </a:p>
          </p:txBody>
        </p:sp>
        <p:sp>
          <p:nvSpPr>
            <p:cNvPr id="5" name="Text Box 21"/>
            <p:cNvSpPr txBox="1">
              <a:spLocks noChangeArrowheads="1"/>
            </p:cNvSpPr>
            <p:nvPr/>
          </p:nvSpPr>
          <p:spPr bwMode="auto">
            <a:xfrm flipH="1">
              <a:off x="4194175" y="4354512"/>
              <a:ext cx="1154113" cy="282575"/>
            </a:xfrm>
            <a:prstGeom prst="rect">
              <a:avLst/>
            </a:prstGeom>
            <a:noFill/>
            <a:ln w="9525">
              <a:noFill/>
              <a:miter lim="800000"/>
              <a:headEnd/>
              <a:tailEnd/>
            </a:ln>
          </p:spPr>
          <p:txBody>
            <a:bodyPr wrap="none" lIns="69494" tIns="34747" rIns="69494" bIns="34747">
              <a:prstTxWarp prst="textNoShape">
                <a:avLst/>
              </a:prstTxWarp>
              <a:spAutoFit/>
            </a:bodyPr>
            <a:lstStyle/>
            <a:p>
              <a:pPr algn="l">
                <a:spcBef>
                  <a:spcPct val="0"/>
                </a:spcBef>
                <a:buClrTx/>
                <a:buFontTx/>
                <a:buNone/>
              </a:pPr>
              <a:r>
                <a:rPr lang="en-US" sz="1400" b="1">
                  <a:ea typeface="Times New Roman" charset="0"/>
                  <a:cs typeface="Times New Roman" charset="0"/>
                </a:rPr>
                <a:t>Tank Heater</a:t>
              </a:r>
            </a:p>
          </p:txBody>
        </p:sp>
        <p:sp>
          <p:nvSpPr>
            <p:cNvPr id="6" name="Line 22"/>
            <p:cNvSpPr>
              <a:spLocks noChangeShapeType="1"/>
            </p:cNvSpPr>
            <p:nvPr/>
          </p:nvSpPr>
          <p:spPr bwMode="auto">
            <a:xfrm flipH="1">
              <a:off x="4265613" y="4367213"/>
              <a:ext cx="1311275" cy="9525"/>
            </a:xfrm>
            <a:prstGeom prst="line">
              <a:avLst/>
            </a:prstGeom>
            <a:noFill/>
            <a:ln w="19050">
              <a:solidFill>
                <a:srgbClr val="000000"/>
              </a:solidFill>
              <a:round/>
              <a:headEnd/>
              <a:tailEnd/>
            </a:ln>
          </p:spPr>
          <p:txBody>
            <a:bodyPr wrap="none" anchor="ctr">
              <a:prstTxWarp prst="textNoShape">
                <a:avLst/>
              </a:prstTxWarp>
            </a:bodyPr>
            <a:lstStyle/>
            <a:p>
              <a:endParaRPr lang="en-US"/>
            </a:p>
          </p:txBody>
        </p:sp>
        <p:sp>
          <p:nvSpPr>
            <p:cNvPr id="81954" name="Text Box 23"/>
            <p:cNvSpPr txBox="1">
              <a:spLocks noChangeArrowheads="1"/>
            </p:cNvSpPr>
            <p:nvPr/>
          </p:nvSpPr>
          <p:spPr bwMode="auto">
            <a:xfrm>
              <a:off x="4103688" y="1181100"/>
              <a:ext cx="873125" cy="304800"/>
            </a:xfrm>
            <a:prstGeom prst="rect">
              <a:avLst/>
            </a:prstGeom>
            <a:noFill/>
            <a:ln w="9525">
              <a:noFill/>
              <a:miter lim="800000"/>
              <a:headEnd/>
              <a:tailEnd/>
            </a:ln>
          </p:spPr>
          <p:txBody>
            <a:bodyPr wrap="none" anchor="ctr">
              <a:prstTxWarp prst="textNoShape">
                <a:avLst/>
              </a:prstTxWarp>
              <a:spAutoFit/>
            </a:bodyPr>
            <a:lstStyle/>
            <a:p>
              <a:pPr eaLnBrk="0" hangingPunct="0">
                <a:spcBef>
                  <a:spcPct val="0"/>
                </a:spcBef>
                <a:buClrTx/>
                <a:buFontTx/>
                <a:buNone/>
              </a:pPr>
              <a:r>
                <a:rPr lang="en-US" sz="1400" b="1"/>
                <a:t>Exhaust</a:t>
              </a:r>
            </a:p>
          </p:txBody>
        </p:sp>
        <p:sp>
          <p:nvSpPr>
            <p:cNvPr id="81955" name="Text Box 24"/>
            <p:cNvSpPr txBox="1">
              <a:spLocks noChangeArrowheads="1"/>
            </p:cNvSpPr>
            <p:nvPr/>
          </p:nvSpPr>
          <p:spPr bwMode="auto">
            <a:xfrm>
              <a:off x="7431088" y="1171575"/>
              <a:ext cx="852487" cy="304800"/>
            </a:xfrm>
            <a:prstGeom prst="rect">
              <a:avLst/>
            </a:prstGeom>
            <a:noFill/>
            <a:ln w="9525">
              <a:noFill/>
              <a:miter lim="800000"/>
              <a:headEnd/>
              <a:tailEnd/>
            </a:ln>
          </p:spPr>
          <p:txBody>
            <a:bodyPr wrap="none" anchor="ctr">
              <a:prstTxWarp prst="textNoShape">
                <a:avLst/>
              </a:prstTxWarp>
              <a:spAutoFit/>
            </a:bodyPr>
            <a:lstStyle/>
            <a:p>
              <a:pPr eaLnBrk="0" hangingPunct="0">
                <a:spcBef>
                  <a:spcPct val="0"/>
                </a:spcBef>
                <a:buClrTx/>
                <a:buFontTx/>
                <a:buNone/>
              </a:pPr>
              <a:r>
                <a:rPr lang="en-US" sz="1400" b="1"/>
                <a:t>Tailpipe</a:t>
              </a:r>
            </a:p>
          </p:txBody>
        </p:sp>
        <p:sp>
          <p:nvSpPr>
            <p:cNvPr id="7" name="Rectangle 25"/>
            <p:cNvSpPr>
              <a:spLocks noChangeArrowheads="1"/>
            </p:cNvSpPr>
            <p:nvPr/>
          </p:nvSpPr>
          <p:spPr bwMode="auto">
            <a:xfrm>
              <a:off x="5734050" y="2581275"/>
              <a:ext cx="469900" cy="561975"/>
            </a:xfrm>
            <a:prstGeom prst="rect">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a:p>
          </p:txBody>
        </p:sp>
        <p:sp>
          <p:nvSpPr>
            <p:cNvPr id="81957" name="Text Box 26"/>
            <p:cNvSpPr txBox="1">
              <a:spLocks noChangeArrowheads="1"/>
            </p:cNvSpPr>
            <p:nvPr/>
          </p:nvSpPr>
          <p:spPr bwMode="auto">
            <a:xfrm>
              <a:off x="6046788" y="2655887"/>
              <a:ext cx="2170112" cy="487362"/>
            </a:xfrm>
            <a:prstGeom prst="rect">
              <a:avLst/>
            </a:prstGeom>
            <a:noFill/>
            <a:ln w="9525">
              <a:noFill/>
              <a:miter lim="800000"/>
              <a:headEnd/>
              <a:tailEnd/>
            </a:ln>
          </p:spPr>
          <p:txBody>
            <a:bodyPr anchor="ctr">
              <a:prstTxWarp prst="textNoShape">
                <a:avLst/>
              </a:prstTxWarp>
              <a:spAutoFit/>
            </a:bodyPr>
            <a:lstStyle/>
            <a:p>
              <a:pPr eaLnBrk="0" hangingPunct="0">
                <a:spcBef>
                  <a:spcPct val="0"/>
                </a:spcBef>
                <a:buClrTx/>
                <a:buFontTx/>
                <a:buNone/>
              </a:pPr>
              <a:r>
                <a:rPr lang="en-US" sz="1400" b="1"/>
                <a:t>Dosing Unit </a:t>
              </a:r>
            </a:p>
            <a:p>
              <a:pPr eaLnBrk="0" hangingPunct="0">
                <a:spcBef>
                  <a:spcPct val="0"/>
                </a:spcBef>
                <a:buClrTx/>
                <a:buFontTx/>
                <a:buNone/>
              </a:pPr>
              <a:r>
                <a:rPr lang="en-US" sz="1200" b="1"/>
                <a:t>(pump, metering, filter)   </a:t>
              </a:r>
            </a:p>
          </p:txBody>
        </p:sp>
        <p:sp>
          <p:nvSpPr>
            <p:cNvPr id="81958" name="Line 27"/>
            <p:cNvSpPr>
              <a:spLocks noChangeShapeType="1"/>
            </p:cNvSpPr>
            <p:nvPr/>
          </p:nvSpPr>
          <p:spPr bwMode="auto">
            <a:xfrm>
              <a:off x="4302125" y="1733550"/>
              <a:ext cx="466725"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81959" name="Line 28"/>
            <p:cNvSpPr>
              <a:spLocks noChangeShapeType="1"/>
            </p:cNvSpPr>
            <p:nvPr/>
          </p:nvSpPr>
          <p:spPr bwMode="auto">
            <a:xfrm>
              <a:off x="7575550" y="1711325"/>
              <a:ext cx="466725"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nvGrpSpPr>
          <p:cNvPr id="3" name="Group 38"/>
          <p:cNvGrpSpPr>
            <a:grpSpLocks/>
          </p:cNvGrpSpPr>
          <p:nvPr/>
        </p:nvGrpSpPr>
        <p:grpSpPr bwMode="auto">
          <a:xfrm>
            <a:off x="1009650" y="1452563"/>
            <a:ext cx="3146425" cy="3148087"/>
            <a:chOff x="882651" y="1871663"/>
            <a:chExt cx="3146424" cy="2809875"/>
          </a:xfrm>
        </p:grpSpPr>
        <p:sp>
          <p:nvSpPr>
            <p:cNvPr id="81952" name="Rectangle 31"/>
            <p:cNvSpPr>
              <a:spLocks noChangeArrowheads="1"/>
            </p:cNvSpPr>
            <p:nvPr/>
          </p:nvSpPr>
          <p:spPr bwMode="auto">
            <a:xfrm>
              <a:off x="882651" y="1871663"/>
              <a:ext cx="2660649" cy="2809875"/>
            </a:xfrm>
            <a:prstGeom prst="rect">
              <a:avLst/>
            </a:prstGeom>
            <a:solidFill>
              <a:schemeClr val="bg1"/>
            </a:solidFill>
            <a:ln w="9525">
              <a:solidFill>
                <a:schemeClr val="accent1"/>
              </a:solidFill>
              <a:miter lim="800000"/>
              <a:headEnd/>
              <a:tailEnd/>
            </a:ln>
            <a:effectLst>
              <a:outerShdw blurRad="114300" dist="38100" dir="2700000" algn="tl" rotWithShape="0">
                <a:srgbClr val="000000">
                  <a:alpha val="43000"/>
                </a:srgbClr>
              </a:outerShdw>
            </a:effectLst>
          </p:spPr>
          <p:txBody>
            <a:bodyPr wrap="none" lIns="0" tIns="0" rIns="0" bIns="0" anchor="ctr">
              <a:prstTxWarp prst="textNoShape">
                <a:avLst/>
              </a:prstTxWarp>
            </a:bodyPr>
            <a:lstStyle/>
            <a:p>
              <a:pPr>
                <a:spcBef>
                  <a:spcPct val="0"/>
                </a:spcBef>
                <a:buClrTx/>
                <a:buFontTx/>
                <a:buNone/>
                <a:defRPr/>
              </a:pPr>
              <a:endParaRPr lang="en-US" sz="2800">
                <a:solidFill>
                  <a:schemeClr val="accent1"/>
                </a:solidFill>
                <a:latin typeface="Arial Black" charset="0"/>
              </a:endParaRPr>
            </a:p>
          </p:txBody>
        </p:sp>
        <p:sp>
          <p:nvSpPr>
            <p:cNvPr id="81931" name="Rectangle 29"/>
            <p:cNvSpPr>
              <a:spLocks noChangeArrowheads="1"/>
            </p:cNvSpPr>
            <p:nvPr/>
          </p:nvSpPr>
          <p:spPr bwMode="auto">
            <a:xfrm>
              <a:off x="1016000" y="2243138"/>
              <a:ext cx="2482850" cy="2101538"/>
            </a:xfrm>
            <a:prstGeom prst="rect">
              <a:avLst/>
            </a:prstGeom>
            <a:noFill/>
            <a:ln w="9525">
              <a:noFill/>
              <a:miter lim="800000"/>
              <a:headEnd/>
              <a:tailEnd/>
            </a:ln>
          </p:spPr>
          <p:txBody>
            <a:bodyPr wrap="square" lIns="0" tIns="0" rIns="0" bIns="0">
              <a:prstTxWarp prst="textNoShape">
                <a:avLst/>
              </a:prstTxWarp>
              <a:spAutoFit/>
            </a:bodyPr>
            <a:lstStyle/>
            <a:p>
              <a:pPr algn="l">
                <a:spcBef>
                  <a:spcPct val="50000"/>
                </a:spcBef>
                <a:spcAft>
                  <a:spcPts val="600"/>
                </a:spcAft>
                <a:buClrTx/>
                <a:buFontTx/>
                <a:buNone/>
              </a:pPr>
              <a:r>
                <a:rPr lang="en-US" sz="1100" dirty="0" smtClean="0">
                  <a:latin typeface="+mn-lt"/>
                  <a:ea typeface="HelveticaNeue LT 75 Bold" charset="0"/>
                  <a:cs typeface="HelveticaNeue LT 75 Bold" charset="0"/>
                </a:rPr>
                <a:t>DEF </a:t>
              </a:r>
              <a:r>
                <a:rPr lang="en-US" sz="1100" dirty="0">
                  <a:latin typeface="+mn-lt"/>
                  <a:ea typeface="HelveticaNeue LT 75 Bold" charset="0"/>
                  <a:cs typeface="HelveticaNeue LT 75 Bold" charset="0"/>
                </a:rPr>
                <a:t>is injected ahead of the                                                       catalyst. This converts to ammonia                                                         in the exhaust stream above 392ºF (200ºC</a:t>
              </a:r>
              <a:r>
                <a:rPr lang="en-US" sz="1100" dirty="0" smtClean="0">
                  <a:latin typeface="+mn-lt"/>
                  <a:ea typeface="HelveticaNeue LT 75 Bold" charset="0"/>
                  <a:cs typeface="HelveticaNeue LT 75 Bold" charset="0"/>
                </a:rPr>
                <a:t>).</a:t>
              </a:r>
            </a:p>
            <a:p>
              <a:pPr algn="l">
                <a:spcBef>
                  <a:spcPct val="50000"/>
                </a:spcBef>
                <a:spcAft>
                  <a:spcPts val="600"/>
                </a:spcAft>
                <a:buClrTx/>
                <a:buFontTx/>
                <a:buNone/>
              </a:pPr>
              <a:r>
                <a:rPr lang="en-US" sz="1100" dirty="0">
                  <a:latin typeface="+mn-lt"/>
                  <a:ea typeface="HelveticaNeue LT 75 Bold" charset="0"/>
                  <a:cs typeface="HelveticaNeue LT 75 Bold" charset="0"/>
                </a:rPr>
                <a:t>The ammonia reacts with Oxides of   </a:t>
              </a:r>
              <a:r>
                <a:rPr lang="en-US" sz="1100" dirty="0" smtClean="0">
                  <a:latin typeface="+mn-lt"/>
                  <a:ea typeface="HelveticaNeue LT 75 Bold" charset="0"/>
                  <a:cs typeface="HelveticaNeue LT 75 Bold" charset="0"/>
                </a:rPr>
                <a:t>Nitrogen </a:t>
              </a:r>
              <a:r>
                <a:rPr lang="en-US" sz="1100" dirty="0">
                  <a:latin typeface="+mn-lt"/>
                  <a:ea typeface="HelveticaNeue LT 75 Bold" charset="0"/>
                  <a:cs typeface="HelveticaNeue LT 75 Bold" charset="0"/>
                </a:rPr>
                <a:t>(</a:t>
              </a:r>
              <a:r>
                <a:rPr lang="en-US" sz="1100" dirty="0" err="1">
                  <a:latin typeface="+mn-lt"/>
                  <a:ea typeface="HelveticaNeue LT 75 Bold" charset="0"/>
                  <a:cs typeface="HelveticaNeue LT 75 Bold" charset="0"/>
                </a:rPr>
                <a:t>NOx</a:t>
              </a:r>
              <a:r>
                <a:rPr lang="en-US" sz="1100" dirty="0">
                  <a:latin typeface="+mn-lt"/>
                  <a:ea typeface="HelveticaNeue LT 75 Bold" charset="0"/>
                  <a:cs typeface="HelveticaNeue LT 75 Bold" charset="0"/>
                </a:rPr>
                <a:t>) over the SCR catalyst           to form harmless nitrogen &amp; </a:t>
              </a:r>
              <a:r>
                <a:rPr lang="en-US" sz="1100" dirty="0" smtClean="0">
                  <a:latin typeface="+mn-lt"/>
                  <a:ea typeface="HelveticaNeue LT 75 Bold" charset="0"/>
                  <a:cs typeface="HelveticaNeue LT 75 Bold" charset="0"/>
                </a:rPr>
                <a:t>water. </a:t>
              </a:r>
              <a:endParaRPr lang="en-US" sz="1100" dirty="0">
                <a:latin typeface="+mn-lt"/>
                <a:ea typeface="HelveticaNeue LT 75 Bold" charset="0"/>
                <a:cs typeface="HelveticaNeue LT 75 Bold" charset="0"/>
              </a:endParaRPr>
            </a:p>
            <a:p>
              <a:pPr algn="l">
                <a:spcBef>
                  <a:spcPct val="50000"/>
                </a:spcBef>
                <a:spcAft>
                  <a:spcPts val="600"/>
                </a:spcAft>
                <a:buClrTx/>
                <a:buFontTx/>
                <a:buNone/>
              </a:pPr>
              <a:r>
                <a:rPr lang="en-US" sz="1100" dirty="0">
                  <a:latin typeface="+mn-lt"/>
                  <a:ea typeface="HelveticaNeue LT 75 Bold" charset="0"/>
                  <a:cs typeface="HelveticaNeue LT 75 Bold" charset="0"/>
                </a:rPr>
                <a:t>Urea is injected at a ratio of typically          5% to diesel fuel use, depending on             duty cycle. Urea tank sizes vary, but must be refilled to ensure emissions </a:t>
              </a:r>
              <a:r>
                <a:rPr lang="en-US" sz="1100" dirty="0" smtClean="0">
                  <a:latin typeface="+mn-lt"/>
                  <a:ea typeface="HelveticaNeue LT 75 Bold" charset="0"/>
                  <a:cs typeface="HelveticaNeue LT 75 Bold" charset="0"/>
                </a:rPr>
                <a:t>compliance.</a:t>
              </a:r>
              <a:endParaRPr lang="en-US" sz="1100" dirty="0">
                <a:latin typeface="+mn-lt"/>
                <a:ea typeface="HelveticaNeue LT 75 Bold" charset="0"/>
                <a:cs typeface="HelveticaNeue LT 75 Bold" charset="0"/>
              </a:endParaRPr>
            </a:p>
          </p:txBody>
        </p:sp>
        <p:sp>
          <p:nvSpPr>
            <p:cNvPr id="81932" name="Text Box 30"/>
            <p:cNvSpPr txBox="1">
              <a:spLocks noChangeArrowheads="1"/>
            </p:cNvSpPr>
            <p:nvPr/>
          </p:nvSpPr>
          <p:spPr bwMode="auto">
            <a:xfrm>
              <a:off x="920750" y="1936437"/>
              <a:ext cx="3108325" cy="260976"/>
            </a:xfrm>
            <a:prstGeom prst="rect">
              <a:avLst/>
            </a:prstGeom>
            <a:noFill/>
            <a:ln w="9525">
              <a:noFill/>
              <a:miter lim="800000"/>
              <a:headEnd/>
              <a:tailEnd/>
            </a:ln>
          </p:spPr>
          <p:txBody>
            <a:bodyPr wrap="square" anchor="ctr">
              <a:prstTxWarp prst="textNoShape">
                <a:avLst/>
              </a:prstTxWarp>
              <a:spAutoFit/>
            </a:bodyPr>
            <a:lstStyle/>
            <a:p>
              <a:pPr algn="l" eaLnBrk="0" hangingPunct="0">
                <a:spcBef>
                  <a:spcPct val="0"/>
                </a:spcBef>
                <a:buClrTx/>
                <a:buFontTx/>
                <a:buNone/>
              </a:pPr>
              <a:r>
                <a:rPr lang="en-US" sz="1300" b="1">
                  <a:latin typeface="HelveticaNeue LT 75 Bold" charset="0"/>
                  <a:ea typeface="HelveticaNeue LT 75 Bold" charset="0"/>
                  <a:cs typeface="HelveticaNeue LT 75 Bold" charset="0"/>
                </a:rPr>
                <a:t>Selective Catalytic Reduction </a:t>
              </a:r>
            </a:p>
          </p:txBody>
        </p:sp>
      </p:grpSp>
      <p:sp>
        <p:nvSpPr>
          <p:cNvPr id="81956" name="Rectangle 35"/>
          <p:cNvSpPr>
            <a:spLocks noGrp="1" noChangeArrowheads="1"/>
          </p:cNvSpPr>
          <p:nvPr>
            <p:ph type="title"/>
          </p:nvPr>
        </p:nvSpPr>
        <p:spPr>
          <a:xfrm>
            <a:off x="1028700" y="402273"/>
            <a:ext cx="7893050" cy="484187"/>
          </a:xfrm>
          <a:noFill/>
        </p:spPr>
        <p:txBody>
          <a:bodyPr anchor="t"/>
          <a:lstStyle/>
          <a:p>
            <a:pPr eaLnBrk="1" hangingPunct="1"/>
            <a:r>
              <a:rPr lang="en-US" sz="2000" b="1" dirty="0">
                <a:latin typeface="+mn-lt"/>
                <a:cs typeface="Helvetica Neue"/>
              </a:rPr>
              <a:t>How </a:t>
            </a:r>
            <a:r>
              <a:rPr lang="en-US" sz="2000" b="1" dirty="0" err="1">
                <a:latin typeface="+mn-lt"/>
                <a:cs typeface="Helvetica Neue"/>
              </a:rPr>
              <a:t>SCR</a:t>
            </a:r>
            <a:r>
              <a:rPr lang="en-US" sz="2000" b="1" dirty="0">
                <a:latin typeface="+mn-lt"/>
                <a:cs typeface="Helvetica Neue"/>
              </a:rPr>
              <a:t> Works</a:t>
            </a:r>
          </a:p>
        </p:txBody>
      </p:sp>
      <p:sp>
        <p:nvSpPr>
          <p:cNvPr id="42" name="Footer Placeholder 41"/>
          <p:cNvSpPr>
            <a:spLocks noGrp="1"/>
          </p:cNvSpPr>
          <p:nvPr>
            <p:ph type="ftr" sz="quarter" idx="11"/>
          </p:nvPr>
        </p:nvSpPr>
        <p:spPr/>
        <p:txBody>
          <a:bodyPr/>
          <a:lstStyle/>
          <a:p>
            <a:pPr>
              <a:defRPr/>
            </a:pPr>
            <a:r>
              <a:rPr lang="en-US" smtClean="0"/>
              <a:t>Cummins Confidential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 presetClass="entr" presetSubtype="2" accel="50000" decel="5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a:grpSpLocks/>
          </p:cNvGrpSpPr>
          <p:nvPr/>
        </p:nvGrpSpPr>
        <p:grpSpPr bwMode="auto">
          <a:xfrm>
            <a:off x="1241425" y="1271588"/>
            <a:ext cx="7451725" cy="4313237"/>
            <a:chOff x="882650" y="1309518"/>
            <a:chExt cx="8156575" cy="4720933"/>
          </a:xfrm>
        </p:grpSpPr>
        <p:sp>
          <p:nvSpPr>
            <p:cNvPr id="80901" name="Rectangle 2"/>
            <p:cNvSpPr>
              <a:spLocks noChangeArrowheads="1"/>
            </p:cNvSpPr>
            <p:nvPr/>
          </p:nvSpPr>
          <p:spPr bwMode="auto">
            <a:xfrm>
              <a:off x="2703513" y="1895475"/>
              <a:ext cx="1216025" cy="268288"/>
            </a:xfrm>
            <a:prstGeom prst="rect">
              <a:avLst/>
            </a:prstGeom>
            <a:gradFill rotWithShape="0">
              <a:gsLst>
                <a:gs pos="0">
                  <a:srgbClr val="B2B2B2"/>
                </a:gs>
                <a:gs pos="50000">
                  <a:srgbClr val="F8F8F8"/>
                </a:gs>
                <a:gs pos="100000">
                  <a:srgbClr val="B2B2B2"/>
                </a:gs>
              </a:gsLst>
              <a:lin ang="5400000" scaled="1"/>
            </a:gradFill>
            <a:ln w="9525">
              <a:solidFill>
                <a:schemeClr val="tx1"/>
              </a:solidFill>
              <a:miter lim="800000"/>
              <a:headEnd/>
              <a:tailEnd/>
            </a:ln>
          </p:spPr>
          <p:txBody>
            <a:bodyPr wrap="none" anchor="ctr">
              <a:prstTxWarp prst="textNoShape">
                <a:avLst/>
              </a:prstTxWarp>
            </a:bodyPr>
            <a:lstStyle/>
            <a:p>
              <a:endParaRPr lang="en-US"/>
            </a:p>
          </p:txBody>
        </p:sp>
        <p:grpSp>
          <p:nvGrpSpPr>
            <p:cNvPr id="4" name="Group 3"/>
            <p:cNvGrpSpPr>
              <a:grpSpLocks/>
            </p:cNvGrpSpPr>
            <p:nvPr/>
          </p:nvGrpSpPr>
          <p:grpSpPr bwMode="auto">
            <a:xfrm>
              <a:off x="6551613" y="2667000"/>
              <a:ext cx="2278062" cy="1355725"/>
              <a:chOff x="2640" y="1584"/>
              <a:chExt cx="2736" cy="1636"/>
            </a:xfrm>
          </p:grpSpPr>
          <p:pic>
            <p:nvPicPr>
              <p:cNvPr id="80929" name="Picture 4" descr="dpf_wall-flo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40" y="1584"/>
                <a:ext cx="2736" cy="1636"/>
              </a:xfrm>
              <a:prstGeom prst="rect">
                <a:avLst/>
              </a:prstGeom>
              <a:noFill/>
              <a:ln w="9525">
                <a:noFill/>
                <a:miter lim="800000"/>
                <a:headEnd/>
                <a:tailEnd/>
              </a:ln>
            </p:spPr>
          </p:pic>
          <p:sp>
            <p:nvSpPr>
              <p:cNvPr id="80930" name="AutoShape 5"/>
              <p:cNvSpPr>
                <a:spLocks noChangeArrowheads="1"/>
              </p:cNvSpPr>
              <p:nvPr/>
            </p:nvSpPr>
            <p:spPr bwMode="auto">
              <a:xfrm>
                <a:off x="4224" y="2592"/>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1" name="AutoShape 6"/>
              <p:cNvSpPr>
                <a:spLocks noChangeArrowheads="1"/>
              </p:cNvSpPr>
              <p:nvPr/>
            </p:nvSpPr>
            <p:spPr bwMode="auto">
              <a:xfrm>
                <a:off x="4080" y="2160"/>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2" name="AutoShape 7"/>
              <p:cNvSpPr>
                <a:spLocks noChangeArrowheads="1"/>
              </p:cNvSpPr>
              <p:nvPr/>
            </p:nvSpPr>
            <p:spPr bwMode="auto">
              <a:xfrm>
                <a:off x="4272" y="2592"/>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3" name="AutoShape 8"/>
              <p:cNvSpPr>
                <a:spLocks noChangeArrowheads="1"/>
              </p:cNvSpPr>
              <p:nvPr/>
            </p:nvSpPr>
            <p:spPr bwMode="auto">
              <a:xfrm>
                <a:off x="4464" y="2208"/>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4" name="AutoShape 9"/>
              <p:cNvSpPr>
                <a:spLocks noChangeArrowheads="1"/>
              </p:cNvSpPr>
              <p:nvPr/>
            </p:nvSpPr>
            <p:spPr bwMode="auto">
              <a:xfrm>
                <a:off x="4368" y="2208"/>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5" name="AutoShape 10"/>
              <p:cNvSpPr>
                <a:spLocks noChangeArrowheads="1"/>
              </p:cNvSpPr>
              <p:nvPr/>
            </p:nvSpPr>
            <p:spPr bwMode="auto">
              <a:xfrm>
                <a:off x="4656" y="2208"/>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6" name="AutoShape 11"/>
              <p:cNvSpPr>
                <a:spLocks noChangeArrowheads="1"/>
              </p:cNvSpPr>
              <p:nvPr/>
            </p:nvSpPr>
            <p:spPr bwMode="auto">
              <a:xfrm>
                <a:off x="4368" y="2592"/>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7" name="AutoShape 12"/>
              <p:cNvSpPr>
                <a:spLocks noChangeArrowheads="1"/>
              </p:cNvSpPr>
              <p:nvPr/>
            </p:nvSpPr>
            <p:spPr bwMode="auto">
              <a:xfrm>
                <a:off x="4464" y="2592"/>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8" name="AutoShape 13"/>
              <p:cNvSpPr>
                <a:spLocks noChangeArrowheads="1"/>
              </p:cNvSpPr>
              <p:nvPr/>
            </p:nvSpPr>
            <p:spPr bwMode="auto">
              <a:xfrm>
                <a:off x="3840" y="2640"/>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9" name="AutoShape 14"/>
              <p:cNvSpPr>
                <a:spLocks noChangeArrowheads="1"/>
              </p:cNvSpPr>
              <p:nvPr/>
            </p:nvSpPr>
            <p:spPr bwMode="auto">
              <a:xfrm>
                <a:off x="4224" y="2592"/>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40" name="AutoShape 15"/>
              <p:cNvSpPr>
                <a:spLocks noChangeArrowheads="1"/>
              </p:cNvSpPr>
              <p:nvPr/>
            </p:nvSpPr>
            <p:spPr bwMode="auto">
              <a:xfrm>
                <a:off x="4416" y="2592"/>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41" name="AutoShape 16"/>
              <p:cNvSpPr>
                <a:spLocks noChangeArrowheads="1"/>
              </p:cNvSpPr>
              <p:nvPr/>
            </p:nvSpPr>
            <p:spPr bwMode="auto">
              <a:xfrm>
                <a:off x="4032" y="2160"/>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42" name="AutoShape 17"/>
              <p:cNvSpPr>
                <a:spLocks noChangeArrowheads="1"/>
              </p:cNvSpPr>
              <p:nvPr/>
            </p:nvSpPr>
            <p:spPr bwMode="auto">
              <a:xfrm>
                <a:off x="4704" y="2592"/>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grpSp>
        <p:sp>
          <p:nvSpPr>
            <p:cNvPr id="80903" name="Rectangle 18"/>
            <p:cNvSpPr>
              <a:spLocks noChangeArrowheads="1"/>
            </p:cNvSpPr>
            <p:nvPr/>
          </p:nvSpPr>
          <p:spPr bwMode="auto">
            <a:xfrm>
              <a:off x="5040313" y="1873250"/>
              <a:ext cx="1216025" cy="268288"/>
            </a:xfrm>
            <a:prstGeom prst="rect">
              <a:avLst/>
            </a:prstGeom>
            <a:gradFill rotWithShape="0">
              <a:gsLst>
                <a:gs pos="0">
                  <a:srgbClr val="B2B2B2"/>
                </a:gs>
                <a:gs pos="50000">
                  <a:srgbClr val="F8F8F8"/>
                </a:gs>
                <a:gs pos="100000">
                  <a:srgbClr val="B2B2B2"/>
                </a:gs>
              </a:gsLst>
              <a:lin ang="5400000" scaled="1"/>
            </a:gradFill>
            <a:ln w="9525">
              <a:solidFill>
                <a:schemeClr val="tx1"/>
              </a:solidFill>
              <a:miter lim="800000"/>
              <a:headEnd/>
              <a:tailEnd/>
            </a:ln>
          </p:spPr>
          <p:txBody>
            <a:bodyPr wrap="none" anchor="ctr">
              <a:prstTxWarp prst="textNoShape">
                <a:avLst/>
              </a:prstTxWarp>
            </a:bodyPr>
            <a:lstStyle/>
            <a:p>
              <a:endParaRPr lang="en-US"/>
            </a:p>
          </p:txBody>
        </p:sp>
        <p:sp>
          <p:nvSpPr>
            <p:cNvPr id="80904" name="Rectangle 19"/>
            <p:cNvSpPr>
              <a:spLocks noChangeArrowheads="1"/>
            </p:cNvSpPr>
            <p:nvPr/>
          </p:nvSpPr>
          <p:spPr bwMode="auto">
            <a:xfrm>
              <a:off x="3317875" y="1698625"/>
              <a:ext cx="2324100" cy="660400"/>
            </a:xfrm>
            <a:prstGeom prst="rect">
              <a:avLst/>
            </a:prstGeom>
            <a:gradFill rotWithShape="0">
              <a:gsLst>
                <a:gs pos="0">
                  <a:srgbClr val="B2B2B2"/>
                </a:gs>
                <a:gs pos="50000">
                  <a:srgbClr val="F8F8F8"/>
                </a:gs>
                <a:gs pos="100000">
                  <a:srgbClr val="B2B2B2"/>
                </a:gs>
              </a:gsLst>
              <a:lin ang="5400000" scaled="1"/>
            </a:gradFill>
            <a:ln w="9525">
              <a:solidFill>
                <a:schemeClr val="tx1"/>
              </a:solidFill>
              <a:miter lim="800000"/>
              <a:headEnd/>
              <a:tailEnd/>
            </a:ln>
          </p:spPr>
          <p:txBody>
            <a:bodyPr wrap="none" anchor="ctr">
              <a:prstTxWarp prst="textNoShape">
                <a:avLst/>
              </a:prstTxWarp>
            </a:bodyPr>
            <a:lstStyle/>
            <a:p>
              <a:endParaRPr lang="en-US"/>
            </a:p>
          </p:txBody>
        </p:sp>
        <p:sp>
          <p:nvSpPr>
            <p:cNvPr id="80905" name="Rectangle 20"/>
            <p:cNvSpPr>
              <a:spLocks noChangeArrowheads="1"/>
            </p:cNvSpPr>
            <p:nvPr/>
          </p:nvSpPr>
          <p:spPr bwMode="auto">
            <a:xfrm>
              <a:off x="4213226" y="1687513"/>
              <a:ext cx="458788" cy="663278"/>
            </a:xfrm>
            <a:prstGeom prst="rect">
              <a:avLst/>
            </a:prstGeom>
            <a:solidFill>
              <a:srgbClr val="C9FA8E">
                <a:alpha val="76862"/>
              </a:srgbClr>
            </a:solidFill>
            <a:ln w="9525">
              <a:solidFill>
                <a:schemeClr val="tx1"/>
              </a:solidFill>
              <a:miter lim="800000"/>
              <a:headEnd/>
              <a:tailEnd/>
            </a:ln>
          </p:spPr>
          <p:txBody>
            <a:bodyPr wrap="none" anchor="ctr">
              <a:prstTxWarp prst="textNoShape">
                <a:avLst/>
              </a:prstTxWarp>
            </a:bodyPr>
            <a:lstStyle/>
            <a:p>
              <a:endParaRPr lang="en-US"/>
            </a:p>
          </p:txBody>
        </p:sp>
        <p:sp>
          <p:nvSpPr>
            <p:cNvPr id="80906" name="Text Box 21"/>
            <p:cNvSpPr txBox="1">
              <a:spLocks noChangeArrowheads="1"/>
            </p:cNvSpPr>
            <p:nvPr/>
          </p:nvSpPr>
          <p:spPr bwMode="auto">
            <a:xfrm>
              <a:off x="5508300" y="1309518"/>
              <a:ext cx="1105151" cy="336889"/>
            </a:xfrm>
            <a:prstGeom prst="rect">
              <a:avLst/>
            </a:prstGeom>
            <a:noFill/>
            <a:ln w="9525">
              <a:noFill/>
              <a:miter lim="800000"/>
              <a:headEnd/>
              <a:tailEnd/>
            </a:ln>
          </p:spPr>
          <p:txBody>
            <a:bodyPr anchor="ctr">
              <a:prstTxWarp prst="textNoShape">
                <a:avLst/>
              </a:prstTxWarp>
              <a:spAutoFit/>
            </a:bodyPr>
            <a:lstStyle/>
            <a:p>
              <a:pPr eaLnBrk="0" hangingPunct="0">
                <a:spcBef>
                  <a:spcPct val="0"/>
                </a:spcBef>
                <a:buClrTx/>
                <a:buFontTx/>
                <a:buNone/>
              </a:pPr>
              <a:r>
                <a:rPr lang="en-US" sz="1400" b="1"/>
                <a:t>Tailpipe</a:t>
              </a:r>
            </a:p>
          </p:txBody>
        </p:sp>
        <p:sp>
          <p:nvSpPr>
            <p:cNvPr id="80907" name="Text Box 22"/>
            <p:cNvSpPr txBox="1">
              <a:spLocks noChangeArrowheads="1"/>
            </p:cNvSpPr>
            <p:nvPr/>
          </p:nvSpPr>
          <p:spPr bwMode="auto">
            <a:xfrm>
              <a:off x="2394414" y="1319043"/>
              <a:ext cx="1053636" cy="336889"/>
            </a:xfrm>
            <a:prstGeom prst="rect">
              <a:avLst/>
            </a:prstGeom>
            <a:noFill/>
            <a:ln w="9525">
              <a:noFill/>
              <a:miter lim="800000"/>
              <a:headEnd/>
              <a:tailEnd/>
            </a:ln>
          </p:spPr>
          <p:txBody>
            <a:bodyPr anchor="ctr">
              <a:prstTxWarp prst="textNoShape">
                <a:avLst/>
              </a:prstTxWarp>
              <a:spAutoFit/>
            </a:bodyPr>
            <a:lstStyle/>
            <a:p>
              <a:pPr eaLnBrk="0" hangingPunct="0">
                <a:spcBef>
                  <a:spcPct val="0"/>
                </a:spcBef>
                <a:buClrTx/>
                <a:buFontTx/>
                <a:buNone/>
              </a:pPr>
              <a:r>
                <a:rPr lang="en-US" sz="1400" b="1"/>
                <a:t>Exhaust</a:t>
              </a:r>
            </a:p>
          </p:txBody>
        </p:sp>
        <p:sp>
          <p:nvSpPr>
            <p:cNvPr id="80909" name="Line 24"/>
            <p:cNvSpPr>
              <a:spLocks noChangeShapeType="1"/>
            </p:cNvSpPr>
            <p:nvPr/>
          </p:nvSpPr>
          <p:spPr bwMode="auto">
            <a:xfrm>
              <a:off x="2762250" y="2011363"/>
              <a:ext cx="466725"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80910" name="Line 25"/>
            <p:cNvSpPr>
              <a:spLocks noChangeShapeType="1"/>
            </p:cNvSpPr>
            <p:nvPr/>
          </p:nvSpPr>
          <p:spPr bwMode="auto">
            <a:xfrm>
              <a:off x="5724525" y="1995488"/>
              <a:ext cx="466725"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80912" name="Text Box 27"/>
            <p:cNvSpPr txBox="1">
              <a:spLocks noChangeArrowheads="1"/>
            </p:cNvSpPr>
            <p:nvPr/>
          </p:nvSpPr>
          <p:spPr bwMode="auto">
            <a:xfrm>
              <a:off x="3930649" y="2669151"/>
              <a:ext cx="2365376" cy="286355"/>
            </a:xfrm>
            <a:prstGeom prst="rect">
              <a:avLst/>
            </a:prstGeom>
            <a:noFill/>
            <a:ln w="9525">
              <a:noFill/>
              <a:miter lim="800000"/>
              <a:headEnd/>
              <a:tailEnd/>
            </a:ln>
          </p:spPr>
          <p:txBody>
            <a:bodyPr anchor="ctr">
              <a:prstTxWarp prst="textNoShape">
                <a:avLst/>
              </a:prstTxWarp>
              <a:spAutoFit/>
            </a:bodyPr>
            <a:lstStyle/>
            <a:p>
              <a:pPr algn="l" eaLnBrk="0" hangingPunct="0">
                <a:spcBef>
                  <a:spcPct val="0"/>
                </a:spcBef>
                <a:buClrTx/>
                <a:buFontTx/>
                <a:buNone/>
              </a:pPr>
              <a:r>
                <a:rPr lang="en-US" sz="1100" b="1">
                  <a:latin typeface="HelveticaNeue LT 75 Bold" charset="0"/>
                  <a:ea typeface="HelveticaNeue LT 75 Bold" charset="0"/>
                  <a:cs typeface="HelveticaNeue LT 75 Bold" charset="0"/>
                </a:rPr>
                <a:t>Diesel Particulate Filter</a:t>
              </a:r>
            </a:p>
          </p:txBody>
        </p:sp>
        <p:sp>
          <p:nvSpPr>
            <p:cNvPr id="80914" name="Line 29"/>
            <p:cNvSpPr>
              <a:spLocks noChangeShapeType="1"/>
            </p:cNvSpPr>
            <p:nvPr/>
          </p:nvSpPr>
          <p:spPr bwMode="auto">
            <a:xfrm>
              <a:off x="4425950" y="1870075"/>
              <a:ext cx="454025" cy="676275"/>
            </a:xfrm>
            <a:prstGeom prst="line">
              <a:avLst/>
            </a:prstGeom>
            <a:noFill/>
            <a:ln w="19050">
              <a:solidFill>
                <a:schemeClr val="tx1"/>
              </a:solidFill>
              <a:round/>
              <a:headEnd/>
              <a:tailEnd/>
            </a:ln>
          </p:spPr>
          <p:txBody>
            <a:bodyPr>
              <a:prstTxWarp prst="textNoShape">
                <a:avLst/>
              </a:prstTxWarp>
            </a:bodyPr>
            <a:lstStyle/>
            <a:p>
              <a:endParaRPr lang="en-US"/>
            </a:p>
          </p:txBody>
        </p:sp>
        <p:sp>
          <p:nvSpPr>
            <p:cNvPr id="80916" name="Rectangle 31"/>
            <p:cNvSpPr>
              <a:spLocks noChangeArrowheads="1"/>
            </p:cNvSpPr>
            <p:nvPr/>
          </p:nvSpPr>
          <p:spPr bwMode="auto">
            <a:xfrm>
              <a:off x="3937001" y="2903537"/>
              <a:ext cx="2648649" cy="1482220"/>
            </a:xfrm>
            <a:prstGeom prst="rect">
              <a:avLst/>
            </a:prstGeom>
            <a:noFill/>
            <a:ln w="9525">
              <a:noFill/>
              <a:miter lim="800000"/>
              <a:headEnd/>
              <a:tailEnd/>
            </a:ln>
          </p:spPr>
          <p:txBody>
            <a:bodyPr wrap="square">
              <a:prstTxWarp prst="textNoShape">
                <a:avLst/>
              </a:prstTxWarp>
              <a:spAutoFit/>
            </a:bodyPr>
            <a:lstStyle/>
            <a:p>
              <a:pPr algn="l">
                <a:spcBef>
                  <a:spcPct val="0"/>
                </a:spcBef>
                <a:buClrTx/>
                <a:buFontTx/>
                <a:buNone/>
              </a:pPr>
              <a:r>
                <a:rPr lang="en-US" sz="1000" dirty="0">
                  <a:latin typeface="+mn-lt"/>
                  <a:ea typeface="HelveticaNeue LT 55 Roman" charset="0"/>
                  <a:cs typeface="HelveticaNeue LT 55 Roman" charset="0"/>
                </a:rPr>
                <a:t>Ceramic wall flow filter captures </a:t>
              </a:r>
              <a:br>
                <a:rPr lang="en-US" sz="1000" dirty="0">
                  <a:latin typeface="+mn-lt"/>
                  <a:ea typeface="HelveticaNeue LT 55 Roman" charset="0"/>
                  <a:cs typeface="HelveticaNeue LT 55 Roman" charset="0"/>
                </a:rPr>
              </a:br>
              <a:r>
                <a:rPr lang="en-US" sz="1000" dirty="0">
                  <a:latin typeface="+mn-lt"/>
                  <a:ea typeface="HelveticaNeue LT 55 Roman" charset="0"/>
                  <a:cs typeface="HelveticaNeue LT 55 Roman" charset="0"/>
                </a:rPr>
                <a:t>up to 95% of the carbon soot (PM) carried by the NO</a:t>
              </a:r>
              <a:r>
                <a:rPr lang="en-US" sz="1000" baseline="-25000" dirty="0">
                  <a:latin typeface="+mn-lt"/>
                  <a:ea typeface="HelveticaNeue LT 55 Roman" charset="0"/>
                  <a:cs typeface="HelveticaNeue LT 55 Roman" charset="0"/>
                </a:rPr>
                <a:t>2</a:t>
              </a:r>
              <a:r>
                <a:rPr lang="en-US" sz="1000" dirty="0">
                  <a:latin typeface="+mn-lt"/>
                  <a:ea typeface="HelveticaNeue LT 55 Roman" charset="0"/>
                  <a:cs typeface="HelveticaNeue LT 55 Roman" charset="0"/>
                </a:rPr>
                <a:t>. This collects </a:t>
              </a:r>
              <a:br>
                <a:rPr lang="en-US" sz="1000" dirty="0">
                  <a:latin typeface="+mn-lt"/>
                  <a:ea typeface="HelveticaNeue LT 55 Roman" charset="0"/>
                  <a:cs typeface="HelveticaNeue LT 55 Roman" charset="0"/>
                </a:rPr>
              </a:br>
              <a:r>
                <a:rPr lang="en-US" sz="1000" dirty="0">
                  <a:latin typeface="+mn-lt"/>
                  <a:ea typeface="HelveticaNeue LT 55 Roman" charset="0"/>
                  <a:cs typeface="HelveticaNeue LT 55 Roman" charset="0"/>
                </a:rPr>
                <a:t>on the filter to form Carbon Dioxide (CO</a:t>
              </a:r>
              <a:r>
                <a:rPr lang="en-US" sz="1000" baseline="-25000" dirty="0">
                  <a:latin typeface="+mn-lt"/>
                  <a:ea typeface="HelveticaNeue LT 55 Roman" charset="0"/>
                  <a:cs typeface="HelveticaNeue LT 55 Roman" charset="0"/>
                </a:rPr>
                <a:t>2 </a:t>
              </a:r>
              <a:r>
                <a:rPr lang="en-US" sz="1000" dirty="0">
                  <a:latin typeface="+mn-lt"/>
                  <a:ea typeface="HelveticaNeue LT 55 Roman" charset="0"/>
                  <a:cs typeface="HelveticaNeue LT 55 Roman" charset="0"/>
                </a:rPr>
                <a:t>)</a:t>
              </a:r>
              <a:r>
                <a:rPr lang="en-US" sz="1000" baseline="-25000" dirty="0">
                  <a:latin typeface="+mn-lt"/>
                  <a:ea typeface="HelveticaNeue LT 55 Roman" charset="0"/>
                  <a:cs typeface="HelveticaNeue LT 55 Roman" charset="0"/>
                </a:rPr>
                <a:t> </a:t>
              </a:r>
              <a:r>
                <a:rPr lang="en-US" sz="1000" dirty="0">
                  <a:latin typeface="+mn-lt"/>
                  <a:ea typeface="HelveticaNeue LT 55 Roman" charset="0"/>
                  <a:cs typeface="HelveticaNeue LT 55 Roman" charset="0"/>
                </a:rPr>
                <a:t>which leaves the tailpipe </a:t>
              </a:r>
              <a:br>
                <a:rPr lang="en-US" sz="1000" dirty="0">
                  <a:latin typeface="+mn-lt"/>
                  <a:ea typeface="HelveticaNeue LT 55 Roman" charset="0"/>
                  <a:cs typeface="HelveticaNeue LT 55 Roman" charset="0"/>
                </a:rPr>
              </a:br>
              <a:r>
                <a:rPr lang="en-US" sz="1000" dirty="0">
                  <a:latin typeface="+mn-lt"/>
                  <a:ea typeface="HelveticaNeue LT 55 Roman" charset="0"/>
                  <a:cs typeface="HelveticaNeue LT 55 Roman" charset="0"/>
                </a:rPr>
                <a:t>as clean gas</a:t>
              </a:r>
            </a:p>
            <a:p>
              <a:pPr algn="l">
                <a:spcBef>
                  <a:spcPct val="0"/>
                </a:spcBef>
                <a:buClrTx/>
                <a:buFontTx/>
                <a:buNone/>
              </a:pPr>
              <a:endParaRPr lang="en-GB" sz="1100" dirty="0">
                <a:latin typeface="+mn-lt"/>
                <a:ea typeface="HelveticaNeue LT 55 Roman" charset="0"/>
                <a:cs typeface="HelveticaNeue LT 55 Roman" charset="0"/>
              </a:endParaRPr>
            </a:p>
            <a:p>
              <a:pPr algn="l">
                <a:spcBef>
                  <a:spcPct val="0"/>
                </a:spcBef>
                <a:buClrTx/>
                <a:buFontTx/>
                <a:buNone/>
              </a:pPr>
              <a:r>
                <a:rPr lang="en-GB" sz="1100" dirty="0">
                  <a:latin typeface="+mn-lt"/>
                  <a:ea typeface="HelveticaNeue LT 55 Roman" charset="0"/>
                  <a:cs typeface="HelveticaNeue LT 55 Roman" charset="0"/>
                </a:rPr>
                <a:t> </a:t>
              </a:r>
              <a:endParaRPr lang="en-US" sz="1100" dirty="0">
                <a:latin typeface="+mn-lt"/>
                <a:ea typeface="HelveticaNeue LT 55 Roman" charset="0"/>
                <a:cs typeface="HelveticaNeue LT 55 Roman" charset="0"/>
              </a:endParaRPr>
            </a:p>
          </p:txBody>
        </p:sp>
        <p:sp>
          <p:nvSpPr>
            <p:cNvPr id="80917" name="Rectangle 32"/>
            <p:cNvSpPr>
              <a:spLocks noChangeArrowheads="1"/>
            </p:cNvSpPr>
            <p:nvPr/>
          </p:nvSpPr>
          <p:spPr bwMode="auto">
            <a:xfrm>
              <a:off x="6680200" y="4645455"/>
              <a:ext cx="2197100" cy="1384996"/>
            </a:xfrm>
            <a:prstGeom prst="rect">
              <a:avLst/>
            </a:prstGeom>
            <a:noFill/>
            <a:ln w="9525">
              <a:noFill/>
              <a:miter lim="800000"/>
              <a:headEnd/>
              <a:tailEnd/>
            </a:ln>
          </p:spPr>
          <p:txBody>
            <a:bodyPr>
              <a:prstTxWarp prst="textNoShape">
                <a:avLst/>
              </a:prstTxWarp>
            </a:bodyPr>
            <a:lstStyle/>
            <a:p>
              <a:pPr algn="l">
                <a:spcBef>
                  <a:spcPct val="0"/>
                </a:spcBef>
                <a:buClrTx/>
                <a:buFontTx/>
                <a:buNone/>
              </a:pPr>
              <a:endParaRPr lang="en-US" sz="1000" dirty="0"/>
            </a:p>
            <a:p>
              <a:pPr algn="l">
                <a:spcBef>
                  <a:spcPct val="0"/>
                </a:spcBef>
                <a:buClrTx/>
                <a:buFontTx/>
                <a:buNone/>
              </a:pPr>
              <a:endParaRPr lang="en-US" sz="1000" dirty="0"/>
            </a:p>
            <a:p>
              <a:pPr algn="l">
                <a:spcBef>
                  <a:spcPct val="0"/>
                </a:spcBef>
                <a:spcAft>
                  <a:spcPts val="600"/>
                </a:spcAft>
                <a:buClrTx/>
                <a:buFontTx/>
                <a:buNone/>
              </a:pPr>
              <a:r>
                <a:rPr lang="en-US" sz="1000" dirty="0">
                  <a:latin typeface="HelveticaNeue LT 55 Roman" charset="0"/>
                  <a:ea typeface="HelveticaNeue LT 55 Roman" charset="0"/>
                  <a:cs typeface="HelveticaNeue LT 55 Roman" charset="0"/>
                </a:rPr>
                <a:t>Build up of incombustible ash</a:t>
              </a:r>
              <a:r>
                <a:rPr lang="en-US" sz="1000" dirty="0" smtClean="0">
                  <a:latin typeface="HelveticaNeue LT 55 Roman" charset="0"/>
                  <a:ea typeface="HelveticaNeue LT 55 Roman" charset="0"/>
                  <a:cs typeface="HelveticaNeue LT 55 Roman" charset="0"/>
                </a:rPr>
                <a:t> will </a:t>
              </a:r>
              <a:r>
                <a:rPr lang="en-US" sz="1000" dirty="0">
                  <a:latin typeface="HelveticaNeue LT 55 Roman" charset="0"/>
                  <a:ea typeface="HelveticaNeue LT 55 Roman" charset="0"/>
                  <a:cs typeface="HelveticaNeue LT 55 Roman" charset="0"/>
                </a:rPr>
                <a:t>eventually require filter</a:t>
              </a:r>
              <a:r>
                <a:rPr lang="en-US" sz="1000" dirty="0" smtClean="0">
                  <a:latin typeface="HelveticaNeue LT 55 Roman" charset="0"/>
                  <a:ea typeface="HelveticaNeue LT 55 Roman" charset="0"/>
                  <a:cs typeface="HelveticaNeue LT 55 Roman" charset="0"/>
                </a:rPr>
                <a:t> service </a:t>
              </a:r>
              <a:r>
                <a:rPr lang="en-US" sz="1000" dirty="0">
                  <a:latin typeface="HelveticaNeue LT 55 Roman" charset="0"/>
                  <a:ea typeface="HelveticaNeue LT 55 Roman" charset="0"/>
                  <a:cs typeface="HelveticaNeue LT 55 Roman" charset="0"/>
                </a:rPr>
                <a:t>cleaning, though </a:t>
              </a:r>
              <a:r>
                <a:rPr lang="en-US" sz="1000" dirty="0" smtClean="0">
                  <a:latin typeface="HelveticaNeue LT 55 Roman" charset="0"/>
                  <a:ea typeface="HelveticaNeue LT 55 Roman" charset="0"/>
                  <a:cs typeface="HelveticaNeue LT 55 Roman" charset="0"/>
                </a:rPr>
                <a:t>only required </a:t>
              </a:r>
              <a:r>
                <a:rPr lang="en-US" sz="1000" dirty="0">
                  <a:latin typeface="HelveticaNeue LT 55 Roman" charset="0"/>
                  <a:ea typeface="HelveticaNeue LT 55 Roman" charset="0"/>
                  <a:cs typeface="HelveticaNeue LT 55 Roman" charset="0"/>
                </a:rPr>
                <a:t>at very long intervals </a:t>
              </a:r>
            </a:p>
            <a:p>
              <a:pPr algn="l">
                <a:spcBef>
                  <a:spcPct val="0"/>
                </a:spcBef>
                <a:buClrTx/>
                <a:buFontTx/>
                <a:buNone/>
              </a:pPr>
              <a:endParaRPr lang="en-US" sz="1000" b="1" dirty="0"/>
            </a:p>
          </p:txBody>
        </p:sp>
        <p:sp>
          <p:nvSpPr>
            <p:cNvPr id="80918" name="Rectangle 33"/>
            <p:cNvSpPr>
              <a:spLocks noChangeArrowheads="1"/>
            </p:cNvSpPr>
            <p:nvPr/>
          </p:nvSpPr>
          <p:spPr bwMode="auto">
            <a:xfrm>
              <a:off x="1084271" y="4765071"/>
              <a:ext cx="4660900" cy="1179039"/>
            </a:xfrm>
            <a:prstGeom prst="rect">
              <a:avLst/>
            </a:prstGeom>
            <a:noFill/>
            <a:ln w="9525">
              <a:noFill/>
              <a:miter lim="800000"/>
              <a:headEnd/>
              <a:tailEnd/>
            </a:ln>
          </p:spPr>
          <p:txBody>
            <a:bodyPr lIns="0" tIns="0" rIns="0" bIns="0">
              <a:prstTxWarp prst="textNoShape">
                <a:avLst/>
              </a:prstTxWarp>
              <a:spAutoFit/>
            </a:bodyPr>
            <a:lstStyle/>
            <a:p>
              <a:pPr algn="l">
                <a:spcBef>
                  <a:spcPct val="0"/>
                </a:spcBef>
                <a:buClrTx/>
                <a:buFontTx/>
                <a:buNone/>
              </a:pPr>
              <a:endParaRPr lang="en-US" sz="1000" dirty="0">
                <a:latin typeface="+mn-lt"/>
              </a:endParaRPr>
            </a:p>
            <a:p>
              <a:pPr algn="l">
                <a:spcBef>
                  <a:spcPct val="0"/>
                </a:spcBef>
                <a:buClrTx/>
                <a:buFontTx/>
                <a:buNone/>
              </a:pPr>
              <a:r>
                <a:rPr lang="en-US" sz="1000" dirty="0">
                  <a:latin typeface="+mn-lt"/>
                  <a:ea typeface="HelveticaNeue LT 55 Roman" charset="0"/>
                  <a:cs typeface="HelveticaNeue LT 55 Roman" charset="0"/>
                </a:rPr>
                <a:t>When soot accumulation in the DPF exceeds soot oxidation a periodic active regeneration mode is performed to prevent filter plugging. This is actuated by small quantities of fuel from a dosing injector or HPCR injection pulse during exhaust blow down. The heat released (no flame or burning) at 1022ºF( 550ºC) ensures sufficient oxidation to remove soot</a:t>
              </a:r>
            </a:p>
          </p:txBody>
        </p:sp>
        <p:sp>
          <p:nvSpPr>
            <p:cNvPr id="80920" name="Rectangle 35"/>
            <p:cNvSpPr>
              <a:spLocks noChangeArrowheads="1"/>
            </p:cNvSpPr>
            <p:nvPr/>
          </p:nvSpPr>
          <p:spPr bwMode="auto">
            <a:xfrm>
              <a:off x="2314749" y="2632075"/>
              <a:ext cx="6572077" cy="1428750"/>
            </a:xfrm>
            <a:prstGeom prst="rect">
              <a:avLst/>
            </a:prstGeom>
            <a:noFill/>
            <a:ln w="9525">
              <a:solidFill>
                <a:schemeClr val="accent1"/>
              </a:solidFill>
              <a:miter lim="800000"/>
              <a:headEnd/>
              <a:tailEnd/>
            </a:ln>
          </p:spPr>
          <p:txBody>
            <a:bodyPr wrap="none" lIns="0" tIns="0" rIns="0" bIns="0" anchor="ctr">
              <a:prstTxWarp prst="textNoShape">
                <a:avLst/>
              </a:prstTxWarp>
            </a:bodyPr>
            <a:lstStyle/>
            <a:p>
              <a:pPr>
                <a:spcBef>
                  <a:spcPct val="0"/>
                </a:spcBef>
                <a:buClrTx/>
                <a:buFontTx/>
                <a:buNone/>
              </a:pPr>
              <a:endParaRPr lang="en-US" sz="2800">
                <a:solidFill>
                  <a:schemeClr val="accent1"/>
                </a:solidFill>
                <a:latin typeface="Arial Black" charset="0"/>
              </a:endParaRPr>
            </a:p>
          </p:txBody>
        </p:sp>
        <p:sp>
          <p:nvSpPr>
            <p:cNvPr id="80921" name="Text Box 36"/>
            <p:cNvSpPr txBox="1">
              <a:spLocks noChangeArrowheads="1"/>
            </p:cNvSpPr>
            <p:nvPr/>
          </p:nvSpPr>
          <p:spPr bwMode="auto">
            <a:xfrm>
              <a:off x="990385" y="4684890"/>
              <a:ext cx="3742768" cy="286355"/>
            </a:xfrm>
            <a:prstGeom prst="rect">
              <a:avLst/>
            </a:prstGeom>
            <a:noFill/>
            <a:ln w="9525">
              <a:noFill/>
              <a:miter lim="800000"/>
              <a:headEnd/>
              <a:tailEnd/>
            </a:ln>
          </p:spPr>
          <p:txBody>
            <a:bodyPr anchor="ctr">
              <a:prstTxWarp prst="textNoShape">
                <a:avLst/>
              </a:prstTxWarp>
              <a:spAutoFit/>
            </a:bodyPr>
            <a:lstStyle/>
            <a:p>
              <a:pPr algn="l" eaLnBrk="0" hangingPunct="0">
                <a:spcBef>
                  <a:spcPct val="0"/>
                </a:spcBef>
                <a:buClrTx/>
                <a:buFontTx/>
                <a:buNone/>
              </a:pPr>
              <a:r>
                <a:rPr lang="en-US" sz="1100" b="1">
                  <a:latin typeface="HelveticaNeue LT 75 Bold" charset="0"/>
                  <a:ea typeface="HelveticaNeue LT 75 Bold" charset="0"/>
                  <a:cs typeface="HelveticaNeue LT 75 Bold" charset="0"/>
                </a:rPr>
                <a:t>Active Regeneration</a:t>
              </a:r>
            </a:p>
          </p:txBody>
        </p:sp>
        <p:sp>
          <p:nvSpPr>
            <p:cNvPr id="80922" name="AutoShape 37"/>
            <p:cNvSpPr>
              <a:spLocks noChangeArrowheads="1"/>
            </p:cNvSpPr>
            <p:nvPr/>
          </p:nvSpPr>
          <p:spPr bwMode="auto">
            <a:xfrm>
              <a:off x="3276600" y="4197350"/>
              <a:ext cx="533400" cy="352425"/>
            </a:xfrm>
            <a:prstGeom prst="upArrow">
              <a:avLst>
                <a:gd name="adj1" fmla="val 50000"/>
                <a:gd name="adj2" fmla="val 25000"/>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endParaRPr lang="en-US"/>
            </a:p>
          </p:txBody>
        </p:sp>
        <p:sp>
          <p:nvSpPr>
            <p:cNvPr id="80923" name="AutoShape 38"/>
            <p:cNvSpPr>
              <a:spLocks noChangeArrowheads="1"/>
            </p:cNvSpPr>
            <p:nvPr/>
          </p:nvSpPr>
          <p:spPr bwMode="auto">
            <a:xfrm rot="10800000">
              <a:off x="7464425" y="4156075"/>
              <a:ext cx="533400" cy="352425"/>
            </a:xfrm>
            <a:prstGeom prst="upArrow">
              <a:avLst>
                <a:gd name="adj1" fmla="val 50000"/>
                <a:gd name="adj2" fmla="val 25000"/>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endParaRPr lang="en-US"/>
            </a:p>
          </p:txBody>
        </p:sp>
        <p:sp>
          <p:nvSpPr>
            <p:cNvPr id="80924" name="Text Box 39"/>
            <p:cNvSpPr txBox="1">
              <a:spLocks noChangeArrowheads="1"/>
            </p:cNvSpPr>
            <p:nvPr/>
          </p:nvSpPr>
          <p:spPr bwMode="auto">
            <a:xfrm>
              <a:off x="6680200" y="4718264"/>
              <a:ext cx="2359025" cy="286355"/>
            </a:xfrm>
            <a:prstGeom prst="rect">
              <a:avLst/>
            </a:prstGeom>
            <a:noFill/>
            <a:ln w="9525">
              <a:noFill/>
              <a:miter lim="800000"/>
              <a:headEnd/>
              <a:tailEnd/>
            </a:ln>
          </p:spPr>
          <p:txBody>
            <a:bodyPr>
              <a:prstTxWarp prst="textNoShape">
                <a:avLst/>
              </a:prstTxWarp>
              <a:spAutoFit/>
            </a:bodyPr>
            <a:lstStyle/>
            <a:p>
              <a:pPr algn="l" eaLnBrk="0" hangingPunct="0">
                <a:spcBef>
                  <a:spcPct val="0"/>
                </a:spcBef>
                <a:buClrTx/>
                <a:buFontTx/>
                <a:buNone/>
              </a:pPr>
              <a:r>
                <a:rPr lang="en-US" sz="1100" b="1">
                  <a:latin typeface="HelveticaNeue LT 55 Roman" charset="0"/>
                  <a:ea typeface="HelveticaNeue LT 55 Roman" charset="0"/>
                  <a:cs typeface="HelveticaNeue LT 55 Roman" charset="0"/>
                </a:rPr>
                <a:t>Filter Service</a:t>
              </a:r>
            </a:p>
          </p:txBody>
        </p:sp>
        <p:sp>
          <p:nvSpPr>
            <p:cNvPr id="80925" name="Rectangle 40"/>
            <p:cNvSpPr>
              <a:spLocks noChangeArrowheads="1"/>
            </p:cNvSpPr>
            <p:nvPr/>
          </p:nvSpPr>
          <p:spPr bwMode="auto">
            <a:xfrm>
              <a:off x="6534150" y="4633913"/>
              <a:ext cx="2346325" cy="1371600"/>
            </a:xfrm>
            <a:prstGeom prst="rect">
              <a:avLst/>
            </a:prstGeom>
            <a:noFill/>
            <a:ln w="9525">
              <a:solidFill>
                <a:schemeClr val="accent1"/>
              </a:solidFill>
              <a:miter lim="800000"/>
              <a:headEnd/>
              <a:tailEnd/>
            </a:ln>
          </p:spPr>
          <p:txBody>
            <a:bodyPr wrap="none" lIns="0" tIns="0" rIns="0" bIns="0" anchor="ctr">
              <a:prstTxWarp prst="textNoShape">
                <a:avLst/>
              </a:prstTxWarp>
            </a:bodyPr>
            <a:lstStyle/>
            <a:p>
              <a:pPr>
                <a:spcBef>
                  <a:spcPct val="0"/>
                </a:spcBef>
                <a:buClrTx/>
                <a:buFontTx/>
                <a:buNone/>
              </a:pPr>
              <a:endParaRPr lang="en-US" sz="2800">
                <a:solidFill>
                  <a:schemeClr val="accent1"/>
                </a:solidFill>
                <a:latin typeface="Arial Black" charset="0"/>
              </a:endParaRPr>
            </a:p>
          </p:txBody>
        </p:sp>
        <p:sp>
          <p:nvSpPr>
            <p:cNvPr id="80926" name="Rectangle 41"/>
            <p:cNvSpPr>
              <a:spLocks noChangeArrowheads="1"/>
            </p:cNvSpPr>
            <p:nvPr/>
          </p:nvSpPr>
          <p:spPr bwMode="auto">
            <a:xfrm>
              <a:off x="882650" y="4629150"/>
              <a:ext cx="5000625" cy="1376363"/>
            </a:xfrm>
            <a:prstGeom prst="rect">
              <a:avLst/>
            </a:prstGeom>
            <a:noFill/>
            <a:ln w="9525">
              <a:solidFill>
                <a:schemeClr val="accent1"/>
              </a:solidFill>
              <a:miter lim="800000"/>
              <a:headEnd/>
              <a:tailEnd/>
            </a:ln>
          </p:spPr>
          <p:txBody>
            <a:bodyPr wrap="none" lIns="0" tIns="0" rIns="0" bIns="0" anchor="ctr">
              <a:prstTxWarp prst="textNoShape">
                <a:avLst/>
              </a:prstTxWarp>
            </a:bodyPr>
            <a:lstStyle/>
            <a:p>
              <a:pPr>
                <a:spcBef>
                  <a:spcPct val="0"/>
                </a:spcBef>
                <a:buClrTx/>
                <a:buFontTx/>
                <a:buNone/>
              </a:pPr>
              <a:endParaRPr lang="en-US" sz="2800">
                <a:solidFill>
                  <a:schemeClr val="accent1"/>
                </a:solidFill>
                <a:latin typeface="Arial Black" charset="0"/>
              </a:endParaRPr>
            </a:p>
          </p:txBody>
        </p:sp>
        <p:sp>
          <p:nvSpPr>
            <p:cNvPr id="3" name="AutoShape 42"/>
            <p:cNvSpPr>
              <a:spLocks noChangeArrowheads="1"/>
            </p:cNvSpPr>
            <p:nvPr/>
          </p:nvSpPr>
          <p:spPr bwMode="auto">
            <a:xfrm>
              <a:off x="3286125" y="3168650"/>
              <a:ext cx="352425" cy="419100"/>
            </a:xfrm>
            <a:prstGeom prst="rightArrow">
              <a:avLst>
                <a:gd name="adj1" fmla="val 50000"/>
                <a:gd name="adj2" fmla="val 25000"/>
              </a:avLst>
            </a:prstGeom>
            <a:noFill/>
            <a:ln w="9525">
              <a:noFill/>
              <a:miter lim="800000"/>
              <a:headEnd/>
              <a:tailEnd/>
            </a:ln>
          </p:spPr>
          <p:txBody>
            <a:bodyPr wrap="none" lIns="0" tIns="0" rIns="0" bIns="0" anchor="ctr">
              <a:prstTxWarp prst="textNoShape">
                <a:avLst/>
              </a:prstTxWarp>
            </a:bodyPr>
            <a:lstStyle/>
            <a:p>
              <a:endParaRPr lang="en-US"/>
            </a:p>
          </p:txBody>
        </p:sp>
      </p:grpSp>
      <p:sp>
        <p:nvSpPr>
          <p:cNvPr id="80927" name="Rectangle 44"/>
          <p:cNvSpPr>
            <a:spLocks noGrp="1" noChangeArrowheads="1"/>
          </p:cNvSpPr>
          <p:nvPr>
            <p:ph type="title"/>
          </p:nvPr>
        </p:nvSpPr>
        <p:spPr>
          <a:xfrm>
            <a:off x="1028700" y="380683"/>
            <a:ext cx="7867650" cy="439737"/>
          </a:xfrm>
          <a:noFill/>
        </p:spPr>
        <p:txBody>
          <a:bodyPr anchor="t"/>
          <a:lstStyle/>
          <a:p>
            <a:pPr eaLnBrk="1" hangingPunct="1"/>
            <a:r>
              <a:rPr lang="en-US" sz="2000" b="1" dirty="0">
                <a:latin typeface="+mn-lt"/>
                <a:cs typeface="Helvetica Neue"/>
              </a:rPr>
              <a:t>How the Diesel Particulate Filter (DPF) Works</a:t>
            </a:r>
          </a:p>
        </p:txBody>
      </p:sp>
      <p:sp>
        <p:nvSpPr>
          <p:cNvPr id="49" name="Footer Placeholder 48"/>
          <p:cNvSpPr>
            <a:spLocks noGrp="1"/>
          </p:cNvSpPr>
          <p:nvPr>
            <p:ph type="ftr" sz="quarter" idx="11"/>
          </p:nvPr>
        </p:nvSpPr>
        <p:spPr/>
        <p:txBody>
          <a:bodyPr/>
          <a:lstStyle/>
          <a:p>
            <a:pPr>
              <a:defRPr/>
            </a:pPr>
            <a:r>
              <a:rPr lang="en-US" smtClean="0"/>
              <a:t>Cummins Confidential</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1225" y="195263"/>
            <a:ext cx="7966075" cy="890587"/>
          </a:xfrm>
        </p:spPr>
        <p:txBody>
          <a:bodyPr>
            <a:normAutofit fontScale="90000"/>
          </a:bodyPr>
          <a:lstStyle/>
          <a:p>
            <a:r>
              <a:rPr lang="en-US" b="1" smtClean="0"/>
              <a:t>CPG T4i: Aftertreatment Architecture</a:t>
            </a:r>
          </a:p>
        </p:txBody>
      </p:sp>
      <p:sp>
        <p:nvSpPr>
          <p:cNvPr id="6147" name="Content Placeholder 2"/>
          <p:cNvSpPr>
            <a:spLocks noGrp="1"/>
          </p:cNvSpPr>
          <p:nvPr>
            <p:ph idx="1"/>
          </p:nvPr>
        </p:nvSpPr>
        <p:spPr>
          <a:xfrm>
            <a:off x="920750" y="1062038"/>
            <a:ext cx="8064500" cy="1655762"/>
          </a:xfrm>
        </p:spPr>
        <p:txBody>
          <a:bodyPr/>
          <a:lstStyle/>
          <a:p>
            <a:r>
              <a:rPr lang="en-US" sz="2000" dirty="0" smtClean="0"/>
              <a:t>Tier 4i (Base Architecture) L176</a:t>
            </a:r>
          </a:p>
          <a:p>
            <a:pPr lvl="1"/>
            <a:r>
              <a:rPr lang="en-US" sz="1600" dirty="0" smtClean="0"/>
              <a:t>SCR Catalyst for </a:t>
            </a:r>
            <a:r>
              <a:rPr lang="en-US" sz="1600" dirty="0" err="1" smtClean="0"/>
              <a:t>NOx</a:t>
            </a:r>
            <a:r>
              <a:rPr lang="en-US" sz="1600" dirty="0" smtClean="0"/>
              <a:t> control</a:t>
            </a:r>
          </a:p>
          <a:p>
            <a:pPr lvl="1"/>
            <a:r>
              <a:rPr lang="en-US" sz="1600" dirty="0" smtClean="0"/>
              <a:t>Optional Exhaust Heater</a:t>
            </a:r>
          </a:p>
          <a:p>
            <a:pPr>
              <a:buFont typeface="Wingdings" pitchFamily="2" charset="2"/>
              <a:buNone/>
            </a:pPr>
            <a:endParaRPr lang="en-US" sz="2000" dirty="0" smtClean="0"/>
          </a:p>
        </p:txBody>
      </p:sp>
      <p:sp>
        <p:nvSpPr>
          <p:cNvPr id="6152" name="Footer Placeholder 3"/>
          <p:cNvSpPr>
            <a:spLocks noGrp="1"/>
          </p:cNvSpPr>
          <p:nvPr>
            <p:ph type="ftr" sz="quarter" idx="11"/>
          </p:nvPr>
        </p:nvSpPr>
        <p:spPr>
          <a:noFill/>
        </p:spPr>
        <p:txBody>
          <a:bodyPr/>
          <a:lstStyle/>
          <a:p>
            <a:r>
              <a:rPr lang="en-US" smtClean="0"/>
              <a:t>Cummins Confidential</a:t>
            </a:r>
          </a:p>
        </p:txBody>
      </p:sp>
      <p:grpSp>
        <p:nvGrpSpPr>
          <p:cNvPr id="2" name="Group 22"/>
          <p:cNvGrpSpPr>
            <a:grpSpLocks/>
          </p:cNvGrpSpPr>
          <p:nvPr/>
        </p:nvGrpSpPr>
        <p:grpSpPr bwMode="auto">
          <a:xfrm>
            <a:off x="980080" y="2090738"/>
            <a:ext cx="5410200" cy="1219200"/>
            <a:chOff x="1600200" y="2065338"/>
            <a:chExt cx="5410200" cy="1219200"/>
          </a:xfrm>
        </p:grpSpPr>
        <p:sp>
          <p:nvSpPr>
            <p:cNvPr id="6162" name="Rectangle 3"/>
            <p:cNvSpPr>
              <a:spLocks noChangeArrowheads="1"/>
            </p:cNvSpPr>
            <p:nvPr/>
          </p:nvSpPr>
          <p:spPr bwMode="auto">
            <a:xfrm>
              <a:off x="1600200" y="2522538"/>
              <a:ext cx="1295400" cy="457200"/>
            </a:xfrm>
            <a:prstGeom prst="rect">
              <a:avLst/>
            </a:prstGeom>
            <a:solidFill>
              <a:srgbClr val="C0C0C0"/>
            </a:solidFill>
            <a:ln w="12700" algn="ctr">
              <a:solidFill>
                <a:srgbClr val="EE2E24"/>
              </a:solidFill>
              <a:round/>
              <a:headEnd/>
              <a:tailEnd/>
            </a:ln>
          </p:spPr>
          <p:txBody>
            <a:bodyPr wrap="none" tIns="91440" bIns="91440" anchor="ctr"/>
            <a:lstStyle/>
            <a:p>
              <a:pPr marL="231775" indent="-231775">
                <a:buFont typeface="Wingdings" pitchFamily="2" charset="2"/>
                <a:buNone/>
              </a:pPr>
              <a:r>
                <a:rPr lang="en-US" sz="1100" dirty="0"/>
                <a:t>Optional </a:t>
              </a:r>
              <a:r>
                <a:rPr lang="en-US" sz="1100" dirty="0" smtClean="0"/>
                <a:t>Heater</a:t>
              </a:r>
            </a:p>
            <a:p>
              <a:pPr marL="231775" indent="-231775">
                <a:buFont typeface="Wingdings" pitchFamily="2" charset="2"/>
                <a:buNone/>
              </a:pPr>
              <a:r>
                <a:rPr lang="en-US" sz="1100" dirty="0" smtClean="0"/>
                <a:t> (Load Bank)</a:t>
              </a:r>
              <a:endParaRPr lang="en-US" sz="1100" dirty="0"/>
            </a:p>
          </p:txBody>
        </p:sp>
        <p:sp>
          <p:nvSpPr>
            <p:cNvPr id="6163" name="Rectangle 4"/>
            <p:cNvSpPr>
              <a:spLocks noChangeArrowheads="1"/>
            </p:cNvSpPr>
            <p:nvPr/>
          </p:nvSpPr>
          <p:spPr bwMode="auto">
            <a:xfrm>
              <a:off x="2895600" y="2522538"/>
              <a:ext cx="1295400" cy="457200"/>
            </a:xfrm>
            <a:prstGeom prst="rect">
              <a:avLst/>
            </a:prstGeom>
            <a:solidFill>
              <a:srgbClr val="C0C0C0"/>
            </a:solidFill>
            <a:ln w="12700" algn="ctr">
              <a:solidFill>
                <a:srgbClr val="EE2E24"/>
              </a:solidFill>
              <a:round/>
              <a:headEnd/>
              <a:tailEnd/>
            </a:ln>
          </p:spPr>
          <p:txBody>
            <a:bodyPr wrap="none" tIns="91440" bIns="91440" anchor="ctr"/>
            <a:lstStyle/>
            <a:p>
              <a:pPr marL="231775" indent="-231775">
                <a:buFont typeface="Wingdings" pitchFamily="2" charset="2"/>
                <a:buNone/>
              </a:pPr>
              <a:r>
                <a:rPr lang="en-US" sz="1100"/>
                <a:t>Mixer</a:t>
              </a:r>
            </a:p>
          </p:txBody>
        </p:sp>
        <p:sp>
          <p:nvSpPr>
            <p:cNvPr id="6164" name="Rectangle 5"/>
            <p:cNvSpPr>
              <a:spLocks noChangeArrowheads="1"/>
            </p:cNvSpPr>
            <p:nvPr/>
          </p:nvSpPr>
          <p:spPr bwMode="auto">
            <a:xfrm>
              <a:off x="4191000" y="2141538"/>
              <a:ext cx="2514600" cy="1143000"/>
            </a:xfrm>
            <a:prstGeom prst="rect">
              <a:avLst/>
            </a:prstGeom>
            <a:solidFill>
              <a:srgbClr val="C0C0C0"/>
            </a:solidFill>
            <a:ln w="12700" algn="ctr">
              <a:solidFill>
                <a:srgbClr val="EE2E24"/>
              </a:solidFill>
              <a:round/>
              <a:headEnd/>
              <a:tailEnd/>
            </a:ln>
          </p:spPr>
          <p:txBody>
            <a:bodyPr wrap="none" tIns="91440" bIns="91440" anchor="ctr"/>
            <a:lstStyle/>
            <a:p>
              <a:pPr marL="231775" indent="-231775">
                <a:buFont typeface="Wingdings" pitchFamily="2" charset="2"/>
                <a:buNone/>
              </a:pPr>
              <a:endParaRPr lang="en-US"/>
            </a:p>
          </p:txBody>
        </p:sp>
        <p:sp>
          <p:nvSpPr>
            <p:cNvPr id="6165" name="Rectangle 6"/>
            <p:cNvSpPr>
              <a:spLocks noChangeArrowheads="1"/>
            </p:cNvSpPr>
            <p:nvPr/>
          </p:nvSpPr>
          <p:spPr bwMode="auto">
            <a:xfrm>
              <a:off x="5943600" y="2141538"/>
              <a:ext cx="609600" cy="1141746"/>
            </a:xfrm>
            <a:prstGeom prst="rect">
              <a:avLst/>
            </a:prstGeom>
            <a:solidFill>
              <a:srgbClr val="FFC000"/>
            </a:solidFill>
            <a:ln w="12700" algn="ctr">
              <a:solidFill>
                <a:srgbClr val="EE2E24"/>
              </a:solidFill>
              <a:round/>
              <a:headEnd/>
              <a:tailEnd/>
            </a:ln>
          </p:spPr>
          <p:txBody>
            <a:bodyPr wrap="none" tIns="91440" bIns="91440" anchor="ctr"/>
            <a:lstStyle/>
            <a:p>
              <a:pPr marL="231775" indent="-231775">
                <a:buFont typeface="Wingdings" pitchFamily="2" charset="2"/>
                <a:buNone/>
              </a:pPr>
              <a:r>
                <a:rPr lang="en-US"/>
                <a:t>SCR</a:t>
              </a:r>
            </a:p>
          </p:txBody>
        </p:sp>
        <p:sp>
          <p:nvSpPr>
            <p:cNvPr id="6166" name="Rectangle 7"/>
            <p:cNvSpPr>
              <a:spLocks noChangeArrowheads="1"/>
            </p:cNvSpPr>
            <p:nvPr/>
          </p:nvSpPr>
          <p:spPr bwMode="auto">
            <a:xfrm>
              <a:off x="6705600" y="2522538"/>
              <a:ext cx="304800" cy="457200"/>
            </a:xfrm>
            <a:prstGeom prst="rect">
              <a:avLst/>
            </a:prstGeom>
            <a:solidFill>
              <a:srgbClr val="C0C0C0"/>
            </a:solidFill>
            <a:ln w="12700" algn="ctr">
              <a:solidFill>
                <a:srgbClr val="EE2E24"/>
              </a:solidFill>
              <a:round/>
              <a:headEnd/>
              <a:tailEnd/>
            </a:ln>
          </p:spPr>
          <p:txBody>
            <a:bodyPr wrap="none" tIns="91440" bIns="91440" anchor="ctr"/>
            <a:lstStyle/>
            <a:p>
              <a:pPr marL="231775" indent="-231775">
                <a:buFont typeface="Wingdings" pitchFamily="2" charset="2"/>
                <a:buNone/>
              </a:pPr>
              <a:endParaRPr lang="en-US"/>
            </a:p>
          </p:txBody>
        </p:sp>
        <p:sp>
          <p:nvSpPr>
            <p:cNvPr id="6167" name="Rectangle 8"/>
            <p:cNvSpPr>
              <a:spLocks noChangeArrowheads="1"/>
            </p:cNvSpPr>
            <p:nvPr/>
          </p:nvSpPr>
          <p:spPr bwMode="auto">
            <a:xfrm>
              <a:off x="3352800" y="2065338"/>
              <a:ext cx="304800" cy="228600"/>
            </a:xfrm>
            <a:prstGeom prst="rect">
              <a:avLst/>
            </a:prstGeom>
            <a:solidFill>
              <a:srgbClr val="C0C0C0"/>
            </a:solidFill>
            <a:ln w="12700" algn="ctr">
              <a:solidFill>
                <a:srgbClr val="EE2E24"/>
              </a:solidFill>
              <a:round/>
              <a:headEnd/>
              <a:tailEnd/>
            </a:ln>
          </p:spPr>
          <p:txBody>
            <a:bodyPr wrap="none" tIns="91440" bIns="91440" anchor="ctr"/>
            <a:lstStyle/>
            <a:p>
              <a:pPr marL="231775" indent="-231775">
                <a:buFont typeface="Wingdings" pitchFamily="2" charset="2"/>
                <a:buNone/>
              </a:pPr>
              <a:endParaRPr lang="en-US"/>
            </a:p>
          </p:txBody>
        </p:sp>
        <p:sp>
          <p:nvSpPr>
            <p:cNvPr id="6168" name="Rectangle 9"/>
            <p:cNvSpPr>
              <a:spLocks noChangeArrowheads="1"/>
            </p:cNvSpPr>
            <p:nvPr/>
          </p:nvSpPr>
          <p:spPr bwMode="auto">
            <a:xfrm>
              <a:off x="3459163" y="2217738"/>
              <a:ext cx="46037" cy="381000"/>
            </a:xfrm>
            <a:prstGeom prst="rect">
              <a:avLst/>
            </a:prstGeom>
            <a:solidFill>
              <a:srgbClr val="C0C0C0"/>
            </a:solidFill>
            <a:ln w="12700" algn="ctr">
              <a:solidFill>
                <a:srgbClr val="EE2E24"/>
              </a:solidFill>
              <a:round/>
              <a:headEnd/>
              <a:tailEnd/>
            </a:ln>
          </p:spPr>
          <p:txBody>
            <a:bodyPr wrap="none" tIns="91440" bIns="91440" anchor="ctr"/>
            <a:lstStyle/>
            <a:p>
              <a:pPr marL="231775" indent="-231775">
                <a:buFont typeface="Wingdings" pitchFamily="2" charset="2"/>
                <a:buNone/>
              </a:pPr>
              <a:endParaRPr lang="en-US"/>
            </a:p>
          </p:txBody>
        </p:sp>
      </p:grpSp>
      <p:grpSp>
        <p:nvGrpSpPr>
          <p:cNvPr id="3" name="Group 23"/>
          <p:cNvGrpSpPr>
            <a:grpSpLocks/>
          </p:cNvGrpSpPr>
          <p:nvPr/>
        </p:nvGrpSpPr>
        <p:grpSpPr bwMode="auto">
          <a:xfrm>
            <a:off x="995846" y="5130800"/>
            <a:ext cx="5410200" cy="1219200"/>
            <a:chOff x="1295400" y="4991100"/>
            <a:chExt cx="5410200" cy="1219200"/>
          </a:xfrm>
        </p:grpSpPr>
        <p:sp>
          <p:nvSpPr>
            <p:cNvPr id="6153" name="Hexagon 34"/>
            <p:cNvSpPr>
              <a:spLocks noChangeArrowheads="1"/>
            </p:cNvSpPr>
            <p:nvPr/>
          </p:nvSpPr>
          <p:spPr bwMode="auto">
            <a:xfrm>
              <a:off x="1447800" y="5219700"/>
              <a:ext cx="1066800" cy="914400"/>
            </a:xfrm>
            <a:prstGeom prst="hexagon">
              <a:avLst>
                <a:gd name="adj" fmla="val 25002"/>
                <a:gd name="vf" fmla="val 115470"/>
              </a:avLst>
            </a:prstGeom>
            <a:solidFill>
              <a:srgbClr val="92D050"/>
            </a:solidFill>
            <a:ln w="12700" algn="ctr">
              <a:solidFill>
                <a:srgbClr val="EE2E24"/>
              </a:solidFill>
              <a:round/>
              <a:headEnd/>
              <a:tailEnd/>
            </a:ln>
          </p:spPr>
          <p:txBody>
            <a:bodyPr wrap="none" tIns="91440" bIns="91440" anchor="ctr"/>
            <a:lstStyle/>
            <a:p>
              <a:pPr marL="231775" indent="-231775">
                <a:buFont typeface="Wingdings" pitchFamily="2" charset="2"/>
                <a:buNone/>
              </a:pPr>
              <a:endParaRPr lang="en-US"/>
            </a:p>
          </p:txBody>
        </p:sp>
        <p:sp>
          <p:nvSpPr>
            <p:cNvPr id="6154" name="Rectangle 26"/>
            <p:cNvSpPr>
              <a:spLocks noChangeArrowheads="1"/>
            </p:cNvSpPr>
            <p:nvPr/>
          </p:nvSpPr>
          <p:spPr bwMode="auto">
            <a:xfrm>
              <a:off x="1295400" y="5448300"/>
              <a:ext cx="1295400" cy="457200"/>
            </a:xfrm>
            <a:prstGeom prst="rect">
              <a:avLst/>
            </a:prstGeom>
            <a:solidFill>
              <a:srgbClr val="92D050"/>
            </a:solidFill>
            <a:ln w="12700" algn="ctr">
              <a:solidFill>
                <a:srgbClr val="EE2E24"/>
              </a:solidFill>
              <a:round/>
              <a:headEnd/>
              <a:tailEnd/>
            </a:ln>
          </p:spPr>
          <p:txBody>
            <a:bodyPr wrap="none" tIns="91440" bIns="91440" anchor="ctr"/>
            <a:lstStyle/>
            <a:p>
              <a:pPr>
                <a:buFont typeface="Wingdings" pitchFamily="2" charset="2"/>
                <a:buNone/>
              </a:pPr>
              <a:r>
                <a:rPr lang="en-US" sz="1100" dirty="0"/>
                <a:t>Exhaust Heater</a:t>
              </a:r>
              <a:br>
                <a:rPr lang="en-US" sz="1100" dirty="0"/>
              </a:br>
              <a:r>
                <a:rPr lang="en-US" sz="1100" dirty="0"/>
                <a:t> (Load Bank)</a:t>
              </a:r>
            </a:p>
          </p:txBody>
        </p:sp>
        <p:sp>
          <p:nvSpPr>
            <p:cNvPr id="6155" name="Rectangle 27"/>
            <p:cNvSpPr>
              <a:spLocks noChangeArrowheads="1"/>
            </p:cNvSpPr>
            <p:nvPr/>
          </p:nvSpPr>
          <p:spPr bwMode="auto">
            <a:xfrm>
              <a:off x="2590800" y="5448300"/>
              <a:ext cx="1295400" cy="457200"/>
            </a:xfrm>
            <a:prstGeom prst="rect">
              <a:avLst/>
            </a:prstGeom>
            <a:solidFill>
              <a:srgbClr val="C0C0C0"/>
            </a:solidFill>
            <a:ln w="12700" algn="ctr">
              <a:solidFill>
                <a:srgbClr val="EE2E24"/>
              </a:solidFill>
              <a:round/>
              <a:headEnd/>
              <a:tailEnd/>
            </a:ln>
          </p:spPr>
          <p:txBody>
            <a:bodyPr wrap="none" tIns="91440" bIns="91440" anchor="ctr"/>
            <a:lstStyle/>
            <a:p>
              <a:pPr marL="231775" indent="-231775">
                <a:buFont typeface="Wingdings" pitchFamily="2" charset="2"/>
                <a:buNone/>
              </a:pPr>
              <a:r>
                <a:rPr lang="en-US" sz="1100"/>
                <a:t>Mixer</a:t>
              </a:r>
            </a:p>
          </p:txBody>
        </p:sp>
        <p:sp>
          <p:nvSpPr>
            <p:cNvPr id="6156" name="Rectangle 28"/>
            <p:cNvSpPr>
              <a:spLocks noChangeArrowheads="1"/>
            </p:cNvSpPr>
            <p:nvPr/>
          </p:nvSpPr>
          <p:spPr bwMode="auto">
            <a:xfrm>
              <a:off x="3886200" y="5067300"/>
              <a:ext cx="2514600" cy="1143000"/>
            </a:xfrm>
            <a:prstGeom prst="rect">
              <a:avLst/>
            </a:prstGeom>
            <a:solidFill>
              <a:srgbClr val="C0C0C0"/>
            </a:solidFill>
            <a:ln w="12700" algn="ctr">
              <a:solidFill>
                <a:srgbClr val="EE2E24"/>
              </a:solidFill>
              <a:round/>
              <a:headEnd/>
              <a:tailEnd/>
            </a:ln>
          </p:spPr>
          <p:txBody>
            <a:bodyPr wrap="none" tIns="91440" bIns="91440" anchor="ctr"/>
            <a:lstStyle/>
            <a:p>
              <a:pPr marL="231775" indent="-231775">
                <a:buFont typeface="Wingdings" pitchFamily="2" charset="2"/>
                <a:buNone/>
              </a:pPr>
              <a:endParaRPr lang="en-US"/>
            </a:p>
          </p:txBody>
        </p:sp>
        <p:sp>
          <p:nvSpPr>
            <p:cNvPr id="6157" name="Rectangle 29"/>
            <p:cNvSpPr>
              <a:spLocks noChangeArrowheads="1"/>
            </p:cNvSpPr>
            <p:nvPr/>
          </p:nvSpPr>
          <p:spPr bwMode="auto">
            <a:xfrm>
              <a:off x="5638800" y="5067300"/>
              <a:ext cx="609600" cy="1143000"/>
            </a:xfrm>
            <a:prstGeom prst="rect">
              <a:avLst/>
            </a:prstGeom>
            <a:solidFill>
              <a:srgbClr val="FFC000"/>
            </a:solidFill>
            <a:ln w="12700" algn="ctr">
              <a:solidFill>
                <a:srgbClr val="EE2E24"/>
              </a:solidFill>
              <a:round/>
              <a:headEnd/>
              <a:tailEnd/>
            </a:ln>
          </p:spPr>
          <p:txBody>
            <a:bodyPr wrap="none" tIns="91440" bIns="91440" anchor="ctr"/>
            <a:lstStyle/>
            <a:p>
              <a:pPr marL="231775" indent="-231775">
                <a:buFont typeface="Wingdings" pitchFamily="2" charset="2"/>
                <a:buNone/>
              </a:pPr>
              <a:r>
                <a:rPr lang="en-US"/>
                <a:t>SCR</a:t>
              </a:r>
            </a:p>
          </p:txBody>
        </p:sp>
        <p:sp>
          <p:nvSpPr>
            <p:cNvPr id="6158" name="Rectangle 30"/>
            <p:cNvSpPr>
              <a:spLocks noChangeArrowheads="1"/>
            </p:cNvSpPr>
            <p:nvPr/>
          </p:nvSpPr>
          <p:spPr bwMode="auto">
            <a:xfrm>
              <a:off x="6400800" y="5448300"/>
              <a:ext cx="304800" cy="457200"/>
            </a:xfrm>
            <a:prstGeom prst="rect">
              <a:avLst/>
            </a:prstGeom>
            <a:solidFill>
              <a:srgbClr val="C0C0C0"/>
            </a:solidFill>
            <a:ln w="12700" algn="ctr">
              <a:solidFill>
                <a:srgbClr val="EE2E24"/>
              </a:solidFill>
              <a:round/>
              <a:headEnd/>
              <a:tailEnd/>
            </a:ln>
          </p:spPr>
          <p:txBody>
            <a:bodyPr wrap="none" tIns="91440" bIns="91440" anchor="ctr"/>
            <a:lstStyle/>
            <a:p>
              <a:pPr marL="231775" indent="-231775">
                <a:buFont typeface="Wingdings" pitchFamily="2" charset="2"/>
                <a:buNone/>
              </a:pPr>
              <a:endParaRPr lang="en-US"/>
            </a:p>
          </p:txBody>
        </p:sp>
        <p:sp>
          <p:nvSpPr>
            <p:cNvPr id="6159" name="Rectangle 31"/>
            <p:cNvSpPr>
              <a:spLocks noChangeArrowheads="1"/>
            </p:cNvSpPr>
            <p:nvPr/>
          </p:nvSpPr>
          <p:spPr bwMode="auto">
            <a:xfrm>
              <a:off x="3048000" y="4991100"/>
              <a:ext cx="304800" cy="228600"/>
            </a:xfrm>
            <a:prstGeom prst="rect">
              <a:avLst/>
            </a:prstGeom>
            <a:solidFill>
              <a:srgbClr val="C0C0C0"/>
            </a:solidFill>
            <a:ln w="12700" algn="ctr">
              <a:solidFill>
                <a:srgbClr val="EE2E24"/>
              </a:solidFill>
              <a:round/>
              <a:headEnd/>
              <a:tailEnd/>
            </a:ln>
          </p:spPr>
          <p:txBody>
            <a:bodyPr wrap="none" tIns="91440" bIns="91440" anchor="ctr"/>
            <a:lstStyle/>
            <a:p>
              <a:pPr marL="231775" indent="-231775">
                <a:buFont typeface="Wingdings" pitchFamily="2" charset="2"/>
                <a:buNone/>
              </a:pPr>
              <a:endParaRPr lang="en-US"/>
            </a:p>
          </p:txBody>
        </p:sp>
        <p:sp>
          <p:nvSpPr>
            <p:cNvPr id="6160" name="Rectangle 32"/>
            <p:cNvSpPr>
              <a:spLocks noChangeArrowheads="1"/>
            </p:cNvSpPr>
            <p:nvPr/>
          </p:nvSpPr>
          <p:spPr bwMode="auto">
            <a:xfrm>
              <a:off x="3154363" y="5143500"/>
              <a:ext cx="46037" cy="381000"/>
            </a:xfrm>
            <a:prstGeom prst="rect">
              <a:avLst/>
            </a:prstGeom>
            <a:solidFill>
              <a:srgbClr val="C0C0C0"/>
            </a:solidFill>
            <a:ln w="12700" algn="ctr">
              <a:solidFill>
                <a:srgbClr val="EE2E24"/>
              </a:solidFill>
              <a:round/>
              <a:headEnd/>
              <a:tailEnd/>
            </a:ln>
          </p:spPr>
          <p:txBody>
            <a:bodyPr wrap="none" tIns="91440" bIns="91440" anchor="ctr"/>
            <a:lstStyle/>
            <a:p>
              <a:pPr marL="231775" indent="-231775">
                <a:buFont typeface="Wingdings" pitchFamily="2" charset="2"/>
                <a:buNone/>
              </a:pPr>
              <a:endParaRPr lang="en-US"/>
            </a:p>
          </p:txBody>
        </p:sp>
        <p:sp>
          <p:nvSpPr>
            <p:cNvPr id="6161" name="Rectangle 33"/>
            <p:cNvSpPr>
              <a:spLocks noChangeArrowheads="1"/>
            </p:cNvSpPr>
            <p:nvPr/>
          </p:nvSpPr>
          <p:spPr bwMode="auto">
            <a:xfrm>
              <a:off x="4800600" y="5067300"/>
              <a:ext cx="609600" cy="1143000"/>
            </a:xfrm>
            <a:prstGeom prst="rect">
              <a:avLst/>
            </a:prstGeom>
            <a:solidFill>
              <a:srgbClr val="FFFF00"/>
            </a:solidFill>
            <a:ln w="12700" algn="ctr">
              <a:solidFill>
                <a:srgbClr val="EE2E24"/>
              </a:solidFill>
              <a:round/>
              <a:headEnd/>
              <a:tailEnd/>
            </a:ln>
          </p:spPr>
          <p:txBody>
            <a:bodyPr wrap="none" tIns="91440" bIns="91440" anchor="ctr"/>
            <a:lstStyle/>
            <a:p>
              <a:pPr marL="231775" indent="-231775">
                <a:buFont typeface="Wingdings" pitchFamily="2" charset="2"/>
                <a:buNone/>
              </a:pPr>
              <a:r>
                <a:rPr lang="en-US"/>
                <a:t>DPF</a:t>
              </a:r>
            </a:p>
          </p:txBody>
        </p:sp>
      </p:grpSp>
      <p:sp>
        <p:nvSpPr>
          <p:cNvPr id="22" name="Content Placeholder 2"/>
          <p:cNvSpPr txBox="1">
            <a:spLocks/>
          </p:cNvSpPr>
          <p:nvPr/>
        </p:nvSpPr>
        <p:spPr bwMode="auto">
          <a:xfrm>
            <a:off x="958850" y="3729038"/>
            <a:ext cx="8064500" cy="1655762"/>
          </a:xfrm>
          <a:prstGeom prst="rect">
            <a:avLst/>
          </a:prstGeom>
          <a:noFill/>
          <a:ln w="9525">
            <a:noFill/>
            <a:miter lim="800000"/>
            <a:headEnd/>
            <a:tailEnd/>
          </a:ln>
        </p:spPr>
        <p:txBody>
          <a:bodyPr lIns="0" tIns="0" rIns="0" bIns="0"/>
          <a:lstStyle/>
          <a:p>
            <a:pPr marL="231775" indent="-231775" algn="l" eaLnBrk="0" hangingPunct="0">
              <a:buClr>
                <a:srgbClr val="EE2E24"/>
              </a:buClr>
              <a:defRPr/>
            </a:pPr>
            <a:r>
              <a:rPr lang="en-US" sz="2000" kern="0" dirty="0" smtClean="0">
                <a:latin typeface="+mn-lt"/>
                <a:cs typeface="+mn-cs"/>
              </a:rPr>
              <a:t>Tier4 Final Certified L178</a:t>
            </a:r>
            <a:endParaRPr lang="en-US" sz="2000" kern="0" dirty="0">
              <a:latin typeface="+mn-lt"/>
              <a:cs typeface="+mn-cs"/>
            </a:endParaRPr>
          </a:p>
          <a:p>
            <a:pPr marL="579438" lvl="1" indent="-233363" algn="l" eaLnBrk="0" hangingPunct="0">
              <a:buClr>
                <a:srgbClr val="EE2E24"/>
              </a:buClr>
              <a:buFont typeface="Arial" charset="0"/>
              <a:buChar char="–"/>
              <a:defRPr/>
            </a:pPr>
            <a:r>
              <a:rPr lang="en-US" sz="1600" kern="0" dirty="0">
                <a:latin typeface="+mn-lt"/>
                <a:cs typeface="+mn-cs"/>
              </a:rPr>
              <a:t>SCR Catalyst for NOx control</a:t>
            </a:r>
          </a:p>
          <a:p>
            <a:pPr marL="579438" lvl="1" indent="-233363" algn="l" eaLnBrk="0" hangingPunct="0">
              <a:buClr>
                <a:srgbClr val="EE2E24"/>
              </a:buClr>
              <a:buFont typeface="Arial" charset="0"/>
              <a:buChar char="–"/>
              <a:defRPr/>
            </a:pPr>
            <a:r>
              <a:rPr lang="en-US" sz="1600" kern="0" dirty="0">
                <a:latin typeface="+mn-lt"/>
                <a:cs typeface="+mn-cs"/>
              </a:rPr>
              <a:t>DPF for PM control</a:t>
            </a:r>
          </a:p>
          <a:p>
            <a:pPr marL="579438" lvl="1" indent="-233363" algn="l" eaLnBrk="0" hangingPunct="0">
              <a:buClr>
                <a:srgbClr val="EE2E24"/>
              </a:buClr>
              <a:buFont typeface="Arial" charset="0"/>
              <a:buChar char="–"/>
              <a:defRPr/>
            </a:pPr>
            <a:r>
              <a:rPr lang="en-US" sz="1600" kern="0" dirty="0">
                <a:latin typeface="+mn-lt"/>
                <a:cs typeface="+mn-cs"/>
              </a:rPr>
              <a:t>Mandatory Exhaust Heater</a:t>
            </a:r>
          </a:p>
          <a:p>
            <a:pPr marL="231775" indent="-231775" algn="l" eaLnBrk="0" hangingPunct="0">
              <a:buClr>
                <a:srgbClr val="EE2E24"/>
              </a:buClr>
              <a:buFont typeface="Wingdings" pitchFamily="2" charset="2"/>
              <a:buNone/>
              <a:defRPr/>
            </a:pPr>
            <a:endParaRPr lang="en-US" sz="2000" kern="0" dirty="0">
              <a:latin typeface="+mn-lt"/>
              <a:cs typeface="+mn-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93"/>
          <p:cNvSpPr>
            <a:spLocks noChangeArrowheads="1"/>
          </p:cNvSpPr>
          <p:nvPr/>
        </p:nvSpPr>
        <p:spPr bwMode="auto">
          <a:xfrm>
            <a:off x="5656263" y="1858792"/>
            <a:ext cx="3060700" cy="722313"/>
          </a:xfrm>
          <a:prstGeom prst="flowChartPreparation">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lgn="l">
              <a:spcBef>
                <a:spcPct val="0"/>
              </a:spcBef>
              <a:buClrTx/>
              <a:buFont typeface="Wingdings" pitchFamily="2" charset="2"/>
              <a:buNone/>
              <a:defRPr/>
            </a:pPr>
            <a:endParaRPr lang="en-US" sz="2400" dirty="0">
              <a:latin typeface="Arial" charset="0"/>
              <a:cs typeface="Arial" charset="0"/>
            </a:endParaRPr>
          </a:p>
        </p:txBody>
      </p:sp>
      <p:sp>
        <p:nvSpPr>
          <p:cNvPr id="24579" name="Rectangle 3"/>
          <p:cNvSpPr>
            <a:spLocks noChangeArrowheads="1"/>
          </p:cNvSpPr>
          <p:nvPr/>
        </p:nvSpPr>
        <p:spPr bwMode="auto">
          <a:xfrm>
            <a:off x="3152775" y="2085805"/>
            <a:ext cx="2746375" cy="265112"/>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lgn="l">
              <a:spcBef>
                <a:spcPct val="0"/>
              </a:spcBef>
              <a:buClrTx/>
              <a:buFont typeface="Wingdings" pitchFamily="2" charset="2"/>
              <a:buNone/>
              <a:defRPr/>
            </a:pPr>
            <a:endParaRPr lang="en-US" sz="2400" dirty="0">
              <a:latin typeface="Arial" charset="0"/>
              <a:cs typeface="Arial" charset="0"/>
            </a:endParaRPr>
          </a:p>
        </p:txBody>
      </p:sp>
      <p:sp>
        <p:nvSpPr>
          <p:cNvPr id="10244" name="Rectangle 4"/>
          <p:cNvSpPr>
            <a:spLocks noChangeArrowheads="1"/>
          </p:cNvSpPr>
          <p:nvPr/>
        </p:nvSpPr>
        <p:spPr bwMode="auto">
          <a:xfrm>
            <a:off x="8212138" y="2447755"/>
            <a:ext cx="42862" cy="158750"/>
          </a:xfrm>
          <a:prstGeom prst="rect">
            <a:avLst/>
          </a:prstGeom>
          <a:solidFill>
            <a:srgbClr val="FF0000"/>
          </a:solidFill>
          <a:ln w="9525">
            <a:solidFill>
              <a:schemeClr val="tx1"/>
            </a:solidFill>
            <a:miter lim="800000"/>
            <a:headEnd/>
            <a:tailEnd/>
          </a:ln>
        </p:spPr>
        <p:txBody>
          <a:bodyPr wrap="none" anchor="ctr"/>
          <a:lstStyle/>
          <a:p>
            <a:pPr>
              <a:buFont typeface="Wingdings" pitchFamily="2" charset="2"/>
              <a:buNone/>
            </a:pPr>
            <a:endParaRPr lang="en-US"/>
          </a:p>
        </p:txBody>
      </p:sp>
      <p:sp>
        <p:nvSpPr>
          <p:cNvPr id="10245" name="Rectangle 5"/>
          <p:cNvSpPr>
            <a:spLocks noChangeArrowheads="1"/>
          </p:cNvSpPr>
          <p:nvPr/>
        </p:nvSpPr>
        <p:spPr bwMode="auto">
          <a:xfrm>
            <a:off x="8715375" y="2328692"/>
            <a:ext cx="42863" cy="158750"/>
          </a:xfrm>
          <a:prstGeom prst="rect">
            <a:avLst/>
          </a:prstGeom>
          <a:solidFill>
            <a:srgbClr val="00FFFF"/>
          </a:solidFill>
          <a:ln w="9525">
            <a:solidFill>
              <a:schemeClr val="tx1"/>
            </a:solidFill>
            <a:miter lim="800000"/>
            <a:headEnd/>
            <a:tailEnd/>
          </a:ln>
        </p:spPr>
        <p:txBody>
          <a:bodyPr wrap="none" anchor="ctr"/>
          <a:lstStyle/>
          <a:p>
            <a:pPr>
              <a:buFont typeface="Wingdings" pitchFamily="2" charset="2"/>
              <a:buNone/>
            </a:pPr>
            <a:endParaRPr lang="en-US"/>
          </a:p>
        </p:txBody>
      </p:sp>
      <p:sp>
        <p:nvSpPr>
          <p:cNvPr id="10246" name="Line 2"/>
          <p:cNvSpPr>
            <a:spLocks noChangeShapeType="1"/>
          </p:cNvSpPr>
          <p:nvPr/>
        </p:nvSpPr>
        <p:spPr bwMode="auto">
          <a:xfrm>
            <a:off x="2630488" y="1752430"/>
            <a:ext cx="0" cy="639762"/>
          </a:xfrm>
          <a:prstGeom prst="line">
            <a:avLst/>
          </a:prstGeom>
          <a:noFill/>
          <a:ln w="38100">
            <a:solidFill>
              <a:srgbClr val="FF9900"/>
            </a:solidFill>
            <a:round/>
            <a:headEnd/>
            <a:tailEnd type="triangle" w="med" len="med"/>
          </a:ln>
        </p:spPr>
        <p:txBody>
          <a:bodyPr wrap="none" anchor="ctr"/>
          <a:lstStyle/>
          <a:p>
            <a:endParaRPr lang="en-US"/>
          </a:p>
        </p:txBody>
      </p:sp>
      <p:sp>
        <p:nvSpPr>
          <p:cNvPr id="24583" name="Rectangle 3"/>
          <p:cNvSpPr>
            <a:spLocks noChangeArrowheads="1"/>
          </p:cNvSpPr>
          <p:nvPr/>
        </p:nvSpPr>
        <p:spPr bwMode="auto">
          <a:xfrm>
            <a:off x="2098675" y="2096917"/>
            <a:ext cx="568325" cy="255588"/>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lgn="l">
              <a:spcBef>
                <a:spcPct val="0"/>
              </a:spcBef>
              <a:buClrTx/>
              <a:buFont typeface="Wingdings" pitchFamily="2" charset="2"/>
              <a:buNone/>
              <a:defRPr/>
            </a:pPr>
            <a:endParaRPr lang="en-US" sz="2400" dirty="0">
              <a:latin typeface="Arial" charset="0"/>
              <a:cs typeface="Arial" charset="0"/>
            </a:endParaRPr>
          </a:p>
        </p:txBody>
      </p:sp>
      <p:grpSp>
        <p:nvGrpSpPr>
          <p:cNvPr id="2" name="Group 4"/>
          <p:cNvGrpSpPr>
            <a:grpSpLocks/>
          </p:cNvGrpSpPr>
          <p:nvPr/>
        </p:nvGrpSpPr>
        <p:grpSpPr bwMode="auto">
          <a:xfrm flipV="1">
            <a:off x="2605088" y="1979442"/>
            <a:ext cx="541337" cy="549275"/>
            <a:chOff x="1104" y="960"/>
            <a:chExt cx="341" cy="346"/>
          </a:xfrm>
        </p:grpSpPr>
        <p:sp>
          <p:nvSpPr>
            <p:cNvPr id="10345" name="Rectangle 5"/>
            <p:cNvSpPr>
              <a:spLocks noChangeArrowheads="1"/>
            </p:cNvSpPr>
            <p:nvPr/>
          </p:nvSpPr>
          <p:spPr bwMode="auto">
            <a:xfrm rot="5400000">
              <a:off x="1291" y="919"/>
              <a:ext cx="74" cy="156"/>
            </a:xfrm>
            <a:prstGeom prst="rect">
              <a:avLst/>
            </a:prstGeom>
            <a:noFill/>
            <a:ln w="9525">
              <a:solidFill>
                <a:schemeClr val="tx1"/>
              </a:solidFill>
              <a:miter lim="800000"/>
              <a:headEnd/>
              <a:tailEnd/>
            </a:ln>
          </p:spPr>
          <p:txBody>
            <a:bodyPr rot="10800000" vert="eaVert" wrap="none" anchor="ctr"/>
            <a:lstStyle/>
            <a:p>
              <a:pPr algn="l">
                <a:spcBef>
                  <a:spcPct val="0"/>
                </a:spcBef>
                <a:buClrTx/>
                <a:buFont typeface="Wingdings" pitchFamily="2" charset="2"/>
                <a:buNone/>
              </a:pPr>
              <a:endParaRPr lang="en-US" sz="2400"/>
            </a:p>
          </p:txBody>
        </p:sp>
        <p:sp>
          <p:nvSpPr>
            <p:cNvPr id="10346" name="Rectangle 6"/>
            <p:cNvSpPr>
              <a:spLocks noChangeArrowheads="1"/>
            </p:cNvSpPr>
            <p:nvPr/>
          </p:nvSpPr>
          <p:spPr bwMode="auto">
            <a:xfrm rot="5400000">
              <a:off x="1324" y="1122"/>
              <a:ext cx="164" cy="79"/>
            </a:xfrm>
            <a:prstGeom prst="rect">
              <a:avLst/>
            </a:prstGeom>
            <a:solidFill>
              <a:schemeClr val="bg1"/>
            </a:solidFill>
            <a:ln w="9525">
              <a:solidFill>
                <a:schemeClr val="tx1"/>
              </a:solidFill>
              <a:miter lim="800000"/>
              <a:headEnd/>
              <a:tailEnd/>
            </a:ln>
          </p:spPr>
          <p:txBody>
            <a:bodyPr wrap="none" anchor="ctr"/>
            <a:lstStyle/>
            <a:p>
              <a:pPr eaLnBrk="0" hangingPunct="0">
                <a:spcBef>
                  <a:spcPct val="0"/>
                </a:spcBef>
                <a:buClrTx/>
                <a:buFont typeface="Wingdings" pitchFamily="2" charset="2"/>
                <a:buNone/>
              </a:pPr>
              <a:endParaRPr lang="en-US" sz="1100"/>
            </a:p>
          </p:txBody>
        </p:sp>
        <p:sp>
          <p:nvSpPr>
            <p:cNvPr id="10347" name="AutoShape 7"/>
            <p:cNvSpPr>
              <a:spLocks noChangeArrowheads="1"/>
            </p:cNvSpPr>
            <p:nvPr/>
          </p:nvSpPr>
          <p:spPr bwMode="auto">
            <a:xfrm rot="16200000" flipV="1">
              <a:off x="1193" y="1091"/>
              <a:ext cx="269" cy="156"/>
            </a:xfrm>
            <a:prstGeom prst="flowChartManualInput">
              <a:avLst/>
            </a:prstGeom>
            <a:solidFill>
              <a:schemeClr val="bg1"/>
            </a:solidFill>
            <a:ln w="9525">
              <a:solidFill>
                <a:schemeClr val="tx1"/>
              </a:solidFill>
              <a:miter lim="800000"/>
              <a:headEnd/>
              <a:tailEnd/>
            </a:ln>
          </p:spPr>
          <p:txBody>
            <a:bodyPr rot="10800000" vert="eaVert" wrap="none" anchor="ctr"/>
            <a:lstStyle/>
            <a:p>
              <a:pPr algn="l">
                <a:spcBef>
                  <a:spcPct val="0"/>
                </a:spcBef>
                <a:buClrTx/>
                <a:buFont typeface="Wingdings" pitchFamily="2" charset="2"/>
                <a:buNone/>
              </a:pPr>
              <a:endParaRPr lang="en-US" sz="2400"/>
            </a:p>
          </p:txBody>
        </p:sp>
        <p:sp>
          <p:nvSpPr>
            <p:cNvPr id="10348" name="Line 8"/>
            <p:cNvSpPr>
              <a:spLocks noChangeShapeType="1"/>
            </p:cNvSpPr>
            <p:nvPr/>
          </p:nvSpPr>
          <p:spPr bwMode="auto">
            <a:xfrm rot="5400000">
              <a:off x="1104" y="1167"/>
              <a:ext cx="252" cy="0"/>
            </a:xfrm>
            <a:prstGeom prst="line">
              <a:avLst/>
            </a:prstGeom>
            <a:noFill/>
            <a:ln w="38100">
              <a:solidFill>
                <a:schemeClr val="tx1"/>
              </a:solidFill>
              <a:round/>
              <a:headEnd/>
              <a:tailEnd/>
            </a:ln>
          </p:spPr>
          <p:txBody>
            <a:bodyPr wrap="none" anchor="ctr"/>
            <a:lstStyle/>
            <a:p>
              <a:endParaRPr lang="en-US"/>
            </a:p>
          </p:txBody>
        </p:sp>
        <p:sp>
          <p:nvSpPr>
            <p:cNvPr id="10349" name="AutoShape 9"/>
            <p:cNvSpPr>
              <a:spLocks noChangeArrowheads="1"/>
            </p:cNvSpPr>
            <p:nvPr/>
          </p:nvSpPr>
          <p:spPr bwMode="auto">
            <a:xfrm rot="5400000" flipV="1">
              <a:off x="1020" y="1119"/>
              <a:ext cx="271" cy="103"/>
            </a:xfrm>
            <a:prstGeom prst="flowChartManualInput">
              <a:avLst/>
            </a:prstGeom>
            <a:solidFill>
              <a:schemeClr val="bg1"/>
            </a:solidFill>
            <a:ln w="9525">
              <a:solidFill>
                <a:schemeClr val="tx1"/>
              </a:solidFill>
              <a:miter lim="800000"/>
              <a:headEnd/>
              <a:tailEnd/>
            </a:ln>
          </p:spPr>
          <p:txBody>
            <a:bodyPr vert="eaVert" wrap="none" anchor="ctr"/>
            <a:lstStyle/>
            <a:p>
              <a:pPr algn="l">
                <a:spcBef>
                  <a:spcPct val="0"/>
                </a:spcBef>
                <a:buClrTx/>
                <a:buFont typeface="Wingdings" pitchFamily="2" charset="2"/>
                <a:buNone/>
              </a:pPr>
              <a:endParaRPr lang="en-US" sz="2400"/>
            </a:p>
          </p:txBody>
        </p:sp>
      </p:grpSp>
      <p:sp>
        <p:nvSpPr>
          <p:cNvPr id="10249" name="Line 10"/>
          <p:cNvSpPr>
            <a:spLocks noChangeShapeType="1"/>
          </p:cNvSpPr>
          <p:nvPr/>
        </p:nvSpPr>
        <p:spPr bwMode="auto">
          <a:xfrm>
            <a:off x="1233488" y="1750842"/>
            <a:ext cx="0" cy="658813"/>
          </a:xfrm>
          <a:prstGeom prst="line">
            <a:avLst/>
          </a:prstGeom>
          <a:noFill/>
          <a:ln w="38100">
            <a:solidFill>
              <a:srgbClr val="FF9900"/>
            </a:solidFill>
            <a:round/>
            <a:headEnd/>
            <a:tailEnd type="triangle" w="med" len="med"/>
          </a:ln>
        </p:spPr>
        <p:txBody>
          <a:bodyPr wrap="none" anchor="ctr"/>
          <a:lstStyle/>
          <a:p>
            <a:endParaRPr lang="en-US"/>
          </a:p>
        </p:txBody>
      </p:sp>
      <p:grpSp>
        <p:nvGrpSpPr>
          <p:cNvPr id="3" name="Group 11"/>
          <p:cNvGrpSpPr>
            <a:grpSpLocks/>
          </p:cNvGrpSpPr>
          <p:nvPr/>
        </p:nvGrpSpPr>
        <p:grpSpPr bwMode="auto">
          <a:xfrm>
            <a:off x="1004888" y="1750842"/>
            <a:ext cx="1776412" cy="2903538"/>
            <a:chOff x="324" y="1398"/>
            <a:chExt cx="934" cy="1649"/>
          </a:xfrm>
        </p:grpSpPr>
        <p:sp>
          <p:nvSpPr>
            <p:cNvPr id="10337" name="Line 12"/>
            <p:cNvSpPr>
              <a:spLocks noChangeShapeType="1"/>
            </p:cNvSpPr>
            <p:nvPr/>
          </p:nvSpPr>
          <p:spPr bwMode="auto">
            <a:xfrm rot="-5400000">
              <a:off x="814" y="1028"/>
              <a:ext cx="0" cy="739"/>
            </a:xfrm>
            <a:prstGeom prst="line">
              <a:avLst/>
            </a:prstGeom>
            <a:noFill/>
            <a:ln w="38100">
              <a:solidFill>
                <a:srgbClr val="FF9900"/>
              </a:solidFill>
              <a:round/>
              <a:headEnd/>
              <a:tailEnd type="none" w="med" len="lg"/>
            </a:ln>
          </p:spPr>
          <p:txBody>
            <a:bodyPr wrap="none" anchor="ctr"/>
            <a:lstStyle/>
            <a:p>
              <a:endParaRPr lang="en-US"/>
            </a:p>
          </p:txBody>
        </p:sp>
        <p:grpSp>
          <p:nvGrpSpPr>
            <p:cNvPr id="4" name="Group 13"/>
            <p:cNvGrpSpPr>
              <a:grpSpLocks/>
            </p:cNvGrpSpPr>
            <p:nvPr/>
          </p:nvGrpSpPr>
          <p:grpSpPr bwMode="auto">
            <a:xfrm>
              <a:off x="444" y="2782"/>
              <a:ext cx="814" cy="265"/>
              <a:chOff x="439" y="3813"/>
              <a:chExt cx="893" cy="326"/>
            </a:xfrm>
          </p:grpSpPr>
          <p:sp>
            <p:nvSpPr>
              <p:cNvPr id="10342" name="Line 14"/>
              <p:cNvSpPr>
                <a:spLocks noChangeShapeType="1"/>
              </p:cNvSpPr>
              <p:nvPr/>
            </p:nvSpPr>
            <p:spPr bwMode="auto">
              <a:xfrm flipH="1">
                <a:off x="439" y="4136"/>
                <a:ext cx="893" cy="3"/>
              </a:xfrm>
              <a:prstGeom prst="line">
                <a:avLst/>
              </a:prstGeom>
              <a:noFill/>
              <a:ln w="38100">
                <a:solidFill>
                  <a:srgbClr val="3366FF"/>
                </a:solidFill>
                <a:round/>
                <a:headEnd/>
                <a:tailEnd type="none" w="med" len="lg"/>
              </a:ln>
            </p:spPr>
            <p:txBody>
              <a:bodyPr wrap="none" anchor="ctr"/>
              <a:lstStyle/>
              <a:p>
                <a:endParaRPr lang="en-US"/>
              </a:p>
            </p:txBody>
          </p:sp>
          <p:sp>
            <p:nvSpPr>
              <p:cNvPr id="10343" name="Line 15"/>
              <p:cNvSpPr>
                <a:spLocks noChangeShapeType="1"/>
              </p:cNvSpPr>
              <p:nvPr/>
            </p:nvSpPr>
            <p:spPr bwMode="auto">
              <a:xfrm rot="16200000" flipH="1">
                <a:off x="280" y="3973"/>
                <a:ext cx="319" cy="0"/>
              </a:xfrm>
              <a:prstGeom prst="line">
                <a:avLst/>
              </a:prstGeom>
              <a:noFill/>
              <a:ln w="38100">
                <a:solidFill>
                  <a:srgbClr val="3366FF"/>
                </a:solidFill>
                <a:round/>
                <a:headEnd/>
                <a:tailEnd type="none" w="med" len="lg"/>
              </a:ln>
            </p:spPr>
            <p:txBody>
              <a:bodyPr wrap="none" anchor="ctr"/>
              <a:lstStyle/>
              <a:p>
                <a:endParaRPr lang="en-US"/>
              </a:p>
            </p:txBody>
          </p:sp>
          <p:sp>
            <p:nvSpPr>
              <p:cNvPr id="10344" name="Line 16"/>
              <p:cNvSpPr>
                <a:spLocks noChangeShapeType="1"/>
              </p:cNvSpPr>
              <p:nvPr/>
            </p:nvSpPr>
            <p:spPr bwMode="auto">
              <a:xfrm rot="-5400000">
                <a:off x="1176" y="3978"/>
                <a:ext cx="288" cy="0"/>
              </a:xfrm>
              <a:prstGeom prst="line">
                <a:avLst/>
              </a:prstGeom>
              <a:noFill/>
              <a:ln w="38100">
                <a:solidFill>
                  <a:srgbClr val="3366FF"/>
                </a:solidFill>
                <a:round/>
                <a:headEnd/>
                <a:tailEnd type="triangle" w="med" len="med"/>
              </a:ln>
            </p:spPr>
            <p:txBody>
              <a:bodyPr/>
              <a:lstStyle/>
              <a:p>
                <a:endParaRPr lang="en-US"/>
              </a:p>
            </p:txBody>
          </p:sp>
        </p:grpSp>
        <p:grpSp>
          <p:nvGrpSpPr>
            <p:cNvPr id="5" name="Group 17"/>
            <p:cNvGrpSpPr>
              <a:grpSpLocks/>
            </p:cNvGrpSpPr>
            <p:nvPr/>
          </p:nvGrpSpPr>
          <p:grpSpPr bwMode="auto">
            <a:xfrm>
              <a:off x="324" y="1788"/>
              <a:ext cx="207" cy="978"/>
              <a:chOff x="292" y="2826"/>
              <a:chExt cx="228" cy="1200"/>
            </a:xfrm>
          </p:grpSpPr>
          <p:sp>
            <p:nvSpPr>
              <p:cNvPr id="10340" name="Rectangle 18"/>
              <p:cNvSpPr>
                <a:spLocks noChangeAspect="1" noChangeArrowheads="1"/>
              </p:cNvSpPr>
              <p:nvPr/>
            </p:nvSpPr>
            <p:spPr bwMode="auto">
              <a:xfrm rot="10800000">
                <a:off x="292" y="2826"/>
                <a:ext cx="228" cy="1200"/>
              </a:xfrm>
              <a:prstGeom prst="rect">
                <a:avLst/>
              </a:prstGeom>
              <a:gradFill rotWithShape="0">
                <a:gsLst>
                  <a:gs pos="0">
                    <a:srgbClr val="FDFD03"/>
                  </a:gs>
                  <a:gs pos="100000">
                    <a:srgbClr val="0066FF"/>
                  </a:gs>
                </a:gsLst>
                <a:lin ang="5400000" scaled="1"/>
              </a:gradFill>
              <a:ln w="38100">
                <a:solidFill>
                  <a:srgbClr val="E00000"/>
                </a:solidFill>
                <a:miter lim="800000"/>
                <a:headEnd/>
                <a:tailEnd/>
              </a:ln>
            </p:spPr>
            <p:txBody>
              <a:bodyPr rot="10800000" wrap="none" anchor="ctr"/>
              <a:lstStyle/>
              <a:p>
                <a:pPr algn="l">
                  <a:spcBef>
                    <a:spcPct val="0"/>
                  </a:spcBef>
                  <a:buClrTx/>
                  <a:buFont typeface="Wingdings" pitchFamily="2" charset="2"/>
                  <a:buNone/>
                </a:pPr>
                <a:endParaRPr lang="en-US" sz="2400"/>
              </a:p>
            </p:txBody>
          </p:sp>
          <p:sp>
            <p:nvSpPr>
              <p:cNvPr id="10341" name="Text Box 19"/>
              <p:cNvSpPr txBox="1">
                <a:spLocks noChangeAspect="1" noChangeArrowheads="1"/>
              </p:cNvSpPr>
              <p:nvPr/>
            </p:nvSpPr>
            <p:spPr bwMode="auto">
              <a:xfrm rot="-5400000">
                <a:off x="-120" y="3335"/>
                <a:ext cx="1072" cy="159"/>
              </a:xfrm>
              <a:prstGeom prst="rect">
                <a:avLst/>
              </a:prstGeom>
              <a:noFill/>
              <a:ln w="9525" algn="ctr">
                <a:noFill/>
                <a:miter lim="800000"/>
                <a:headEnd/>
                <a:tailEnd/>
              </a:ln>
            </p:spPr>
            <p:txBody>
              <a:bodyPr wrap="none">
                <a:spAutoFit/>
              </a:bodyPr>
              <a:lstStyle/>
              <a:p>
                <a:pPr eaLnBrk="0" hangingPunct="0">
                  <a:spcBef>
                    <a:spcPct val="0"/>
                  </a:spcBef>
                  <a:buClrTx/>
                  <a:buFont typeface="Wingdings" pitchFamily="2" charset="2"/>
                  <a:buNone/>
                </a:pPr>
                <a:r>
                  <a:rPr lang="en-US" sz="1200" b="1"/>
                  <a:t>Turbo After Cooler</a:t>
                </a:r>
              </a:p>
            </p:txBody>
          </p:sp>
        </p:grpSp>
      </p:grpSp>
      <p:grpSp>
        <p:nvGrpSpPr>
          <p:cNvPr id="6" name="Group 20"/>
          <p:cNvGrpSpPr>
            <a:grpSpLocks/>
          </p:cNvGrpSpPr>
          <p:nvPr/>
        </p:nvGrpSpPr>
        <p:grpSpPr bwMode="auto">
          <a:xfrm>
            <a:off x="1506538" y="3220867"/>
            <a:ext cx="2459037" cy="976313"/>
            <a:chOff x="507" y="2191"/>
            <a:chExt cx="1549" cy="615"/>
          </a:xfrm>
        </p:grpSpPr>
        <p:sp>
          <p:nvSpPr>
            <p:cNvPr id="10328" name="Rectangle 21"/>
            <p:cNvSpPr>
              <a:spLocks noChangeArrowheads="1"/>
            </p:cNvSpPr>
            <p:nvPr/>
          </p:nvSpPr>
          <p:spPr bwMode="auto">
            <a:xfrm rot="5400000">
              <a:off x="1051" y="1647"/>
              <a:ext cx="461" cy="1549"/>
            </a:xfrm>
            <a:prstGeom prst="rect">
              <a:avLst/>
            </a:prstGeom>
            <a:solidFill>
              <a:srgbClr val="00FF00"/>
            </a:solidFill>
            <a:ln w="9525">
              <a:solidFill>
                <a:schemeClr val="tx1"/>
              </a:solidFill>
              <a:miter lim="800000"/>
              <a:headEnd/>
              <a:tailEnd/>
            </a:ln>
          </p:spPr>
          <p:txBody>
            <a:bodyPr rot="10800000" vert="eaVert" wrap="none" anchor="ctr"/>
            <a:lstStyle/>
            <a:p>
              <a:pPr algn="l">
                <a:spcBef>
                  <a:spcPct val="0"/>
                </a:spcBef>
                <a:buClrTx/>
                <a:buFont typeface="Wingdings" pitchFamily="2" charset="2"/>
                <a:buNone/>
              </a:pPr>
              <a:endParaRPr lang="en-US" sz="2400"/>
            </a:p>
          </p:txBody>
        </p:sp>
        <p:sp>
          <p:nvSpPr>
            <p:cNvPr id="10329" name="Oval 22"/>
            <p:cNvSpPr>
              <a:spLocks noChangeArrowheads="1"/>
            </p:cNvSpPr>
            <p:nvPr/>
          </p:nvSpPr>
          <p:spPr bwMode="auto">
            <a:xfrm rot="8100000">
              <a:off x="1783" y="2359"/>
              <a:ext cx="206" cy="207"/>
            </a:xfrm>
            <a:prstGeom prst="ellipse">
              <a:avLst/>
            </a:prstGeom>
            <a:solidFill>
              <a:srgbClr val="00FF00"/>
            </a:solidFill>
            <a:ln w="9525">
              <a:solidFill>
                <a:schemeClr val="tx1"/>
              </a:solidFill>
              <a:round/>
              <a:headEnd/>
              <a:tailEnd/>
            </a:ln>
          </p:spPr>
          <p:txBody>
            <a:bodyPr rot="10800000" wrap="none" anchor="ctr"/>
            <a:lstStyle/>
            <a:p>
              <a:pPr eaLnBrk="0" hangingPunct="0">
                <a:spcBef>
                  <a:spcPct val="0"/>
                </a:spcBef>
                <a:buClrTx/>
                <a:buFont typeface="Wingdings" pitchFamily="2" charset="2"/>
                <a:buNone/>
              </a:pPr>
              <a:endParaRPr lang="en-US" sz="1100"/>
            </a:p>
          </p:txBody>
        </p:sp>
        <p:sp>
          <p:nvSpPr>
            <p:cNvPr id="10330" name="Oval 23"/>
            <p:cNvSpPr>
              <a:spLocks noChangeArrowheads="1"/>
            </p:cNvSpPr>
            <p:nvPr/>
          </p:nvSpPr>
          <p:spPr bwMode="auto">
            <a:xfrm rot="8100000">
              <a:off x="1537" y="2357"/>
              <a:ext cx="206" cy="209"/>
            </a:xfrm>
            <a:prstGeom prst="ellipse">
              <a:avLst/>
            </a:prstGeom>
            <a:solidFill>
              <a:srgbClr val="00FF00"/>
            </a:solidFill>
            <a:ln w="9525">
              <a:solidFill>
                <a:schemeClr val="tx1"/>
              </a:solidFill>
              <a:round/>
              <a:headEnd/>
              <a:tailEnd/>
            </a:ln>
          </p:spPr>
          <p:txBody>
            <a:bodyPr rot="10800000" wrap="none" anchor="ctr"/>
            <a:lstStyle/>
            <a:p>
              <a:pPr eaLnBrk="0" hangingPunct="0">
                <a:spcBef>
                  <a:spcPct val="0"/>
                </a:spcBef>
                <a:buClrTx/>
                <a:buFont typeface="Wingdings" pitchFamily="2" charset="2"/>
                <a:buNone/>
              </a:pPr>
              <a:endParaRPr lang="en-US" sz="1100"/>
            </a:p>
          </p:txBody>
        </p:sp>
        <p:sp>
          <p:nvSpPr>
            <p:cNvPr id="10331" name="Oval 24"/>
            <p:cNvSpPr>
              <a:spLocks noChangeArrowheads="1"/>
            </p:cNvSpPr>
            <p:nvPr/>
          </p:nvSpPr>
          <p:spPr bwMode="auto">
            <a:xfrm rot="8100000">
              <a:off x="1294" y="2356"/>
              <a:ext cx="206" cy="210"/>
            </a:xfrm>
            <a:prstGeom prst="ellipse">
              <a:avLst/>
            </a:prstGeom>
            <a:solidFill>
              <a:srgbClr val="00FF00"/>
            </a:solidFill>
            <a:ln w="9525">
              <a:solidFill>
                <a:schemeClr val="tx1"/>
              </a:solidFill>
              <a:round/>
              <a:headEnd/>
              <a:tailEnd/>
            </a:ln>
          </p:spPr>
          <p:txBody>
            <a:bodyPr rot="10800000" wrap="none" anchor="ctr"/>
            <a:lstStyle/>
            <a:p>
              <a:pPr eaLnBrk="0" hangingPunct="0">
                <a:spcBef>
                  <a:spcPct val="0"/>
                </a:spcBef>
                <a:buClrTx/>
                <a:buFont typeface="Wingdings" pitchFamily="2" charset="2"/>
                <a:buNone/>
              </a:pPr>
              <a:endParaRPr lang="en-US" sz="1100"/>
            </a:p>
          </p:txBody>
        </p:sp>
        <p:sp>
          <p:nvSpPr>
            <p:cNvPr id="10332" name="Oval 25"/>
            <p:cNvSpPr>
              <a:spLocks noChangeArrowheads="1"/>
            </p:cNvSpPr>
            <p:nvPr/>
          </p:nvSpPr>
          <p:spPr bwMode="auto">
            <a:xfrm rot="8100000">
              <a:off x="1057" y="2363"/>
              <a:ext cx="206" cy="207"/>
            </a:xfrm>
            <a:prstGeom prst="ellipse">
              <a:avLst/>
            </a:prstGeom>
            <a:solidFill>
              <a:srgbClr val="00FF00"/>
            </a:solidFill>
            <a:ln w="9525">
              <a:solidFill>
                <a:schemeClr val="tx1"/>
              </a:solidFill>
              <a:round/>
              <a:headEnd/>
              <a:tailEnd/>
            </a:ln>
          </p:spPr>
          <p:txBody>
            <a:bodyPr rot="10800000" wrap="none" anchor="ctr"/>
            <a:lstStyle/>
            <a:p>
              <a:pPr eaLnBrk="0" hangingPunct="0">
                <a:spcBef>
                  <a:spcPct val="0"/>
                </a:spcBef>
                <a:buClrTx/>
                <a:buFont typeface="Wingdings" pitchFamily="2" charset="2"/>
                <a:buNone/>
              </a:pPr>
              <a:endParaRPr lang="en-US" sz="1100"/>
            </a:p>
          </p:txBody>
        </p:sp>
        <p:sp>
          <p:nvSpPr>
            <p:cNvPr id="10333" name="Oval 26"/>
            <p:cNvSpPr>
              <a:spLocks noChangeArrowheads="1"/>
            </p:cNvSpPr>
            <p:nvPr/>
          </p:nvSpPr>
          <p:spPr bwMode="auto">
            <a:xfrm rot="8100000">
              <a:off x="815" y="2359"/>
              <a:ext cx="207" cy="206"/>
            </a:xfrm>
            <a:prstGeom prst="ellipse">
              <a:avLst/>
            </a:prstGeom>
            <a:solidFill>
              <a:srgbClr val="00FF00"/>
            </a:solidFill>
            <a:ln w="9525">
              <a:solidFill>
                <a:schemeClr val="tx1"/>
              </a:solidFill>
              <a:round/>
              <a:headEnd/>
              <a:tailEnd/>
            </a:ln>
          </p:spPr>
          <p:txBody>
            <a:bodyPr rot="10800000" wrap="none" anchor="ctr"/>
            <a:lstStyle/>
            <a:p>
              <a:pPr eaLnBrk="0" hangingPunct="0">
                <a:spcBef>
                  <a:spcPct val="0"/>
                </a:spcBef>
                <a:buClrTx/>
                <a:buFont typeface="Wingdings" pitchFamily="2" charset="2"/>
                <a:buNone/>
              </a:pPr>
              <a:endParaRPr lang="en-US" sz="1100"/>
            </a:p>
          </p:txBody>
        </p:sp>
        <p:sp>
          <p:nvSpPr>
            <p:cNvPr id="10334" name="Oval 27"/>
            <p:cNvSpPr>
              <a:spLocks noChangeArrowheads="1"/>
            </p:cNvSpPr>
            <p:nvPr/>
          </p:nvSpPr>
          <p:spPr bwMode="auto">
            <a:xfrm rot="8100000">
              <a:off x="573" y="2363"/>
              <a:ext cx="206" cy="202"/>
            </a:xfrm>
            <a:prstGeom prst="ellipse">
              <a:avLst/>
            </a:prstGeom>
            <a:solidFill>
              <a:srgbClr val="00FF00"/>
            </a:solidFill>
            <a:ln w="9525">
              <a:solidFill>
                <a:schemeClr val="tx1"/>
              </a:solidFill>
              <a:round/>
              <a:headEnd/>
              <a:tailEnd/>
            </a:ln>
          </p:spPr>
          <p:txBody>
            <a:bodyPr rot="10800000" wrap="none" anchor="ctr"/>
            <a:lstStyle/>
            <a:p>
              <a:pPr eaLnBrk="0" hangingPunct="0">
                <a:spcBef>
                  <a:spcPct val="0"/>
                </a:spcBef>
                <a:buClrTx/>
                <a:buFont typeface="Wingdings" pitchFamily="2" charset="2"/>
                <a:buNone/>
              </a:pPr>
              <a:endParaRPr lang="en-US" sz="1100"/>
            </a:p>
          </p:txBody>
        </p:sp>
        <p:sp>
          <p:nvSpPr>
            <p:cNvPr id="10335" name="AutoShape 28"/>
            <p:cNvSpPr>
              <a:spLocks/>
            </p:cNvSpPr>
            <p:nvPr/>
          </p:nvSpPr>
          <p:spPr bwMode="auto">
            <a:xfrm rot="5400000">
              <a:off x="1243" y="2002"/>
              <a:ext cx="77" cy="1377"/>
            </a:xfrm>
            <a:prstGeom prst="rightBracket">
              <a:avLst>
                <a:gd name="adj" fmla="val 149026"/>
              </a:avLst>
            </a:prstGeom>
            <a:solidFill>
              <a:srgbClr val="00FF00"/>
            </a:solidFill>
            <a:ln w="9525">
              <a:solidFill>
                <a:schemeClr val="tx1"/>
              </a:solidFill>
              <a:round/>
              <a:headEnd/>
              <a:tailEnd/>
            </a:ln>
          </p:spPr>
          <p:txBody>
            <a:bodyPr rot="10800000" vert="eaVert" wrap="none" anchor="ctr"/>
            <a:lstStyle/>
            <a:p>
              <a:pPr algn="l">
                <a:spcBef>
                  <a:spcPct val="0"/>
                </a:spcBef>
                <a:buClrTx/>
                <a:buFont typeface="Wingdings" pitchFamily="2" charset="2"/>
                <a:buNone/>
              </a:pPr>
              <a:endParaRPr lang="en-US" sz="2400"/>
            </a:p>
          </p:txBody>
        </p:sp>
        <p:sp>
          <p:nvSpPr>
            <p:cNvPr id="10336" name="Rectangle 29"/>
            <p:cNvSpPr>
              <a:spLocks noChangeArrowheads="1"/>
            </p:cNvSpPr>
            <p:nvPr/>
          </p:nvSpPr>
          <p:spPr bwMode="auto">
            <a:xfrm rot="5400000">
              <a:off x="1243" y="2682"/>
              <a:ext cx="77" cy="171"/>
            </a:xfrm>
            <a:prstGeom prst="rect">
              <a:avLst/>
            </a:prstGeom>
            <a:solidFill>
              <a:srgbClr val="00FF00"/>
            </a:solidFill>
            <a:ln w="9525">
              <a:solidFill>
                <a:schemeClr val="tx1"/>
              </a:solidFill>
              <a:miter lim="800000"/>
              <a:headEnd/>
              <a:tailEnd/>
            </a:ln>
          </p:spPr>
          <p:txBody>
            <a:bodyPr rot="10800000" vert="eaVert" wrap="none" anchor="ctr"/>
            <a:lstStyle/>
            <a:p>
              <a:pPr algn="l">
                <a:spcBef>
                  <a:spcPct val="0"/>
                </a:spcBef>
                <a:buClrTx/>
                <a:buFont typeface="Wingdings" pitchFamily="2" charset="2"/>
                <a:buNone/>
              </a:pPr>
              <a:endParaRPr lang="en-US" sz="2400"/>
            </a:p>
          </p:txBody>
        </p:sp>
      </p:grpSp>
      <p:sp>
        <p:nvSpPr>
          <p:cNvPr id="984094" name="Rectangle 30"/>
          <p:cNvSpPr>
            <a:spLocks noChangeArrowheads="1"/>
          </p:cNvSpPr>
          <p:nvPr/>
        </p:nvSpPr>
        <p:spPr bwMode="auto">
          <a:xfrm>
            <a:off x="1114425" y="201613"/>
            <a:ext cx="7097713" cy="636587"/>
          </a:xfrm>
          <a:prstGeom prst="rect">
            <a:avLst/>
          </a:prstGeom>
          <a:noFill/>
          <a:ln w="9525">
            <a:noFill/>
            <a:miter lim="800000"/>
            <a:headEnd/>
            <a:tailEnd/>
          </a:ln>
        </p:spPr>
        <p:txBody>
          <a:bodyPr lIns="0" tIns="0" rIns="0" bIns="0"/>
          <a:lstStyle/>
          <a:p>
            <a:pPr algn="l">
              <a:spcBef>
                <a:spcPct val="0"/>
              </a:spcBef>
              <a:buClrTx/>
              <a:buFontTx/>
              <a:buNone/>
              <a:defRPr/>
            </a:pPr>
            <a:r>
              <a:rPr lang="en-US" sz="2400" dirty="0">
                <a:latin typeface="+mj-lt"/>
                <a:cs typeface="Arial" charset="0"/>
              </a:rPr>
              <a:t>Tier 4i (Base Architecture) Schematic</a:t>
            </a:r>
          </a:p>
        </p:txBody>
      </p:sp>
      <p:grpSp>
        <p:nvGrpSpPr>
          <p:cNvPr id="7" name="Group 31"/>
          <p:cNvGrpSpPr>
            <a:grpSpLocks/>
          </p:cNvGrpSpPr>
          <p:nvPr/>
        </p:nvGrpSpPr>
        <p:grpSpPr bwMode="auto">
          <a:xfrm>
            <a:off x="2757488" y="3937157"/>
            <a:ext cx="4306887" cy="2414587"/>
            <a:chOff x="2198" y="1668"/>
            <a:chExt cx="2713" cy="1521"/>
          </a:xfrm>
        </p:grpSpPr>
        <p:grpSp>
          <p:nvGrpSpPr>
            <p:cNvPr id="8" name="Group 32"/>
            <p:cNvGrpSpPr>
              <a:grpSpLocks/>
            </p:cNvGrpSpPr>
            <p:nvPr/>
          </p:nvGrpSpPr>
          <p:grpSpPr bwMode="auto">
            <a:xfrm>
              <a:off x="2198" y="1668"/>
              <a:ext cx="1728" cy="1521"/>
              <a:chOff x="2198" y="1668"/>
              <a:chExt cx="1728" cy="1521"/>
            </a:xfrm>
          </p:grpSpPr>
          <p:sp>
            <p:nvSpPr>
              <p:cNvPr id="10315" name="Rectangle 33"/>
              <p:cNvSpPr>
                <a:spLocks noChangeArrowheads="1"/>
              </p:cNvSpPr>
              <p:nvPr/>
            </p:nvSpPr>
            <p:spPr bwMode="auto">
              <a:xfrm>
                <a:off x="3360" y="2018"/>
                <a:ext cx="314" cy="240"/>
              </a:xfrm>
              <a:prstGeom prst="rect">
                <a:avLst/>
              </a:prstGeom>
              <a:solidFill>
                <a:schemeClr val="folHlink"/>
              </a:solidFill>
              <a:ln w="9525">
                <a:solidFill>
                  <a:schemeClr val="tx1"/>
                </a:solidFill>
                <a:miter lim="800000"/>
                <a:headEnd/>
                <a:tailEnd/>
              </a:ln>
            </p:spPr>
            <p:txBody>
              <a:bodyPr wrap="none" anchor="ctr"/>
              <a:lstStyle/>
              <a:p>
                <a:pPr algn="l">
                  <a:spcBef>
                    <a:spcPct val="0"/>
                  </a:spcBef>
                  <a:buClrTx/>
                  <a:buFont typeface="Wingdings" pitchFamily="2" charset="2"/>
                  <a:buNone/>
                </a:pPr>
                <a:endParaRPr lang="en-US" sz="2400"/>
              </a:p>
            </p:txBody>
          </p:sp>
          <p:sp>
            <p:nvSpPr>
              <p:cNvPr id="10316" name="Line 34"/>
              <p:cNvSpPr>
                <a:spLocks noChangeShapeType="1"/>
              </p:cNvSpPr>
              <p:nvPr/>
            </p:nvSpPr>
            <p:spPr bwMode="auto">
              <a:xfrm rot="16200000" flipV="1">
                <a:off x="3378" y="2810"/>
                <a:ext cx="0" cy="116"/>
              </a:xfrm>
              <a:prstGeom prst="line">
                <a:avLst/>
              </a:prstGeom>
              <a:noFill/>
              <a:ln w="76200">
                <a:solidFill>
                  <a:schemeClr val="tx1"/>
                </a:solidFill>
                <a:round/>
                <a:headEnd/>
                <a:tailEnd/>
              </a:ln>
            </p:spPr>
            <p:txBody>
              <a:bodyPr wrap="none" anchor="ctr"/>
              <a:lstStyle/>
              <a:p>
                <a:endParaRPr lang="en-US"/>
              </a:p>
            </p:txBody>
          </p:sp>
          <p:sp>
            <p:nvSpPr>
              <p:cNvPr id="10317" name="Line 35"/>
              <p:cNvSpPr>
                <a:spLocks noChangeShapeType="1"/>
              </p:cNvSpPr>
              <p:nvPr/>
            </p:nvSpPr>
            <p:spPr bwMode="auto">
              <a:xfrm flipH="1">
                <a:off x="3082" y="2140"/>
                <a:ext cx="671" cy="0"/>
              </a:xfrm>
              <a:prstGeom prst="line">
                <a:avLst/>
              </a:prstGeom>
              <a:noFill/>
              <a:ln w="28575">
                <a:solidFill>
                  <a:srgbClr val="FF00FF"/>
                </a:solidFill>
                <a:round/>
                <a:headEnd/>
                <a:tailEnd/>
              </a:ln>
            </p:spPr>
            <p:txBody>
              <a:bodyPr wrap="none" anchor="ctr"/>
              <a:lstStyle/>
              <a:p>
                <a:endParaRPr lang="en-US"/>
              </a:p>
            </p:txBody>
          </p:sp>
          <p:sp>
            <p:nvSpPr>
              <p:cNvPr id="10318" name="Text Box 37"/>
              <p:cNvSpPr txBox="1">
                <a:spLocks noChangeArrowheads="1"/>
              </p:cNvSpPr>
              <p:nvPr/>
            </p:nvSpPr>
            <p:spPr bwMode="auto">
              <a:xfrm>
                <a:off x="3188" y="2232"/>
                <a:ext cx="722" cy="202"/>
              </a:xfrm>
              <a:prstGeom prst="rect">
                <a:avLst/>
              </a:prstGeom>
              <a:noFill/>
              <a:ln w="9525">
                <a:noFill/>
                <a:miter lim="800000"/>
                <a:headEnd/>
                <a:tailEnd/>
              </a:ln>
            </p:spPr>
            <p:txBody>
              <a:bodyPr wrap="none" anchor="ctr">
                <a:spAutoFit/>
              </a:bodyPr>
              <a:lstStyle/>
              <a:p>
                <a:pPr eaLnBrk="0" hangingPunct="0">
                  <a:spcBef>
                    <a:spcPct val="0"/>
                  </a:spcBef>
                  <a:buClrTx/>
                  <a:buFont typeface="Wingdings" pitchFamily="2" charset="2"/>
                  <a:buNone/>
                </a:pPr>
                <a:r>
                  <a:rPr lang="en-US" sz="1500" b="1"/>
                  <a:t>DEF Pump</a:t>
                </a:r>
              </a:p>
            </p:txBody>
          </p:sp>
          <p:sp>
            <p:nvSpPr>
              <p:cNvPr id="10319" name="AutoShape 38"/>
              <p:cNvSpPr>
                <a:spLocks noChangeArrowheads="1"/>
              </p:cNvSpPr>
              <p:nvPr/>
            </p:nvSpPr>
            <p:spPr bwMode="auto">
              <a:xfrm>
                <a:off x="3457" y="2079"/>
                <a:ext cx="124" cy="117"/>
              </a:xfrm>
              <a:prstGeom prst="flowChartSummingJunction">
                <a:avLst/>
              </a:prstGeom>
              <a:solidFill>
                <a:schemeClr val="bg1"/>
              </a:solidFill>
              <a:ln w="9525">
                <a:solidFill>
                  <a:schemeClr val="tx1"/>
                </a:solidFill>
                <a:round/>
                <a:headEnd/>
                <a:tailEnd/>
              </a:ln>
            </p:spPr>
            <p:txBody>
              <a:bodyPr wrap="none" anchor="ctr"/>
              <a:lstStyle/>
              <a:p>
                <a:pPr algn="l">
                  <a:spcBef>
                    <a:spcPct val="0"/>
                  </a:spcBef>
                  <a:buClrTx/>
                  <a:buFont typeface="Wingdings" pitchFamily="2" charset="2"/>
                  <a:buNone/>
                </a:pPr>
                <a:endParaRPr lang="en-US" sz="2400"/>
              </a:p>
            </p:txBody>
          </p:sp>
          <p:grpSp>
            <p:nvGrpSpPr>
              <p:cNvPr id="9" name="Group 39"/>
              <p:cNvGrpSpPr>
                <a:grpSpLocks/>
              </p:cNvGrpSpPr>
              <p:nvPr/>
            </p:nvGrpSpPr>
            <p:grpSpPr bwMode="auto">
              <a:xfrm>
                <a:off x="2814" y="2469"/>
                <a:ext cx="521" cy="517"/>
                <a:chOff x="2748" y="2469"/>
                <a:chExt cx="672" cy="728"/>
              </a:xfrm>
            </p:grpSpPr>
            <p:sp>
              <p:nvSpPr>
                <p:cNvPr id="10326" name="Rectangle 40"/>
                <p:cNvSpPr>
                  <a:spLocks noChangeArrowheads="1"/>
                </p:cNvSpPr>
                <p:nvPr/>
              </p:nvSpPr>
              <p:spPr bwMode="auto">
                <a:xfrm>
                  <a:off x="2748" y="2469"/>
                  <a:ext cx="672" cy="728"/>
                </a:xfrm>
                <a:prstGeom prst="rect">
                  <a:avLst/>
                </a:prstGeom>
                <a:gradFill rotWithShape="0">
                  <a:gsLst>
                    <a:gs pos="0">
                      <a:srgbClr val="B2B2B2"/>
                    </a:gs>
                    <a:gs pos="50000">
                      <a:srgbClr val="F8F8F8"/>
                    </a:gs>
                    <a:gs pos="100000">
                      <a:srgbClr val="B2B2B2"/>
                    </a:gs>
                  </a:gsLst>
                  <a:lin ang="5400000" scaled="1"/>
                </a:gradFill>
                <a:ln w="9525" algn="ctr">
                  <a:solidFill>
                    <a:schemeClr val="tx1"/>
                  </a:solidFill>
                  <a:miter lim="800000"/>
                  <a:headEnd/>
                  <a:tailEnd/>
                </a:ln>
              </p:spPr>
              <p:txBody>
                <a:bodyPr wrap="none" anchor="ctr"/>
                <a:lstStyle/>
                <a:p>
                  <a:pPr algn="l">
                    <a:spcBef>
                      <a:spcPct val="0"/>
                    </a:spcBef>
                    <a:buClrTx/>
                    <a:buFont typeface="Wingdings" pitchFamily="2" charset="2"/>
                    <a:buNone/>
                  </a:pPr>
                  <a:endParaRPr lang="en-US" sz="2400"/>
                </a:p>
              </p:txBody>
            </p:sp>
            <p:sp>
              <p:nvSpPr>
                <p:cNvPr id="10327" name="Rectangle 41"/>
                <p:cNvSpPr>
                  <a:spLocks noChangeArrowheads="1"/>
                </p:cNvSpPr>
                <p:nvPr/>
              </p:nvSpPr>
              <p:spPr bwMode="auto">
                <a:xfrm>
                  <a:off x="2748" y="2717"/>
                  <a:ext cx="672" cy="480"/>
                </a:xfrm>
                <a:prstGeom prst="rect">
                  <a:avLst/>
                </a:prstGeom>
                <a:solidFill>
                  <a:srgbClr val="0000FF"/>
                </a:solidFill>
                <a:ln w="9525">
                  <a:solidFill>
                    <a:schemeClr val="tx1"/>
                  </a:solidFill>
                  <a:miter lim="800000"/>
                  <a:headEnd/>
                  <a:tailEnd/>
                </a:ln>
              </p:spPr>
              <p:txBody>
                <a:bodyPr wrap="none" anchor="ctr"/>
                <a:lstStyle/>
                <a:p>
                  <a:pPr eaLnBrk="0" hangingPunct="0">
                    <a:spcBef>
                      <a:spcPct val="50000"/>
                    </a:spcBef>
                    <a:buClr>
                      <a:srgbClr val="DA0823"/>
                    </a:buClr>
                    <a:buFont typeface="Wingdings" pitchFamily="2" charset="2"/>
                    <a:buNone/>
                  </a:pPr>
                  <a:r>
                    <a:rPr lang="en-US" sz="1400" b="1">
                      <a:solidFill>
                        <a:schemeClr val="bg1"/>
                      </a:solidFill>
                    </a:rPr>
                    <a:t>DEF</a:t>
                  </a:r>
                </a:p>
              </p:txBody>
            </p:sp>
          </p:grpSp>
          <p:sp>
            <p:nvSpPr>
              <p:cNvPr id="10321" name="Text Box 42"/>
              <p:cNvSpPr txBox="1">
                <a:spLocks noChangeArrowheads="1"/>
              </p:cNvSpPr>
              <p:nvPr/>
            </p:nvSpPr>
            <p:spPr bwMode="auto">
              <a:xfrm>
                <a:off x="2198" y="2985"/>
                <a:ext cx="1728" cy="204"/>
              </a:xfrm>
              <a:prstGeom prst="rect">
                <a:avLst/>
              </a:prstGeom>
              <a:noFill/>
              <a:ln w="9525">
                <a:noFill/>
                <a:miter lim="800000"/>
                <a:headEnd/>
                <a:tailEnd/>
              </a:ln>
            </p:spPr>
            <p:txBody>
              <a:bodyPr anchor="ctr">
                <a:spAutoFit/>
              </a:bodyPr>
              <a:lstStyle/>
              <a:p>
                <a:pPr eaLnBrk="0" hangingPunct="0">
                  <a:spcBef>
                    <a:spcPct val="0"/>
                  </a:spcBef>
                  <a:buClrTx/>
                  <a:buFont typeface="Wingdings" pitchFamily="2" charset="2"/>
                  <a:buNone/>
                </a:pPr>
                <a:r>
                  <a:rPr lang="en-US" sz="1500" b="1"/>
                  <a:t>Diesel Exhaust Fluid Tank</a:t>
                </a:r>
              </a:p>
            </p:txBody>
          </p:sp>
          <p:sp>
            <p:nvSpPr>
              <p:cNvPr id="10322" name="Rectangle 43"/>
              <p:cNvSpPr>
                <a:spLocks noChangeArrowheads="1"/>
              </p:cNvSpPr>
              <p:nvPr/>
            </p:nvSpPr>
            <p:spPr bwMode="auto">
              <a:xfrm>
                <a:off x="2876" y="2413"/>
                <a:ext cx="96" cy="48"/>
              </a:xfrm>
              <a:prstGeom prst="rect">
                <a:avLst/>
              </a:prstGeom>
              <a:solidFill>
                <a:schemeClr val="tx1"/>
              </a:solidFill>
              <a:ln w="9525">
                <a:solidFill>
                  <a:schemeClr val="tx1"/>
                </a:solidFill>
                <a:miter lim="800000"/>
                <a:headEnd/>
                <a:tailEnd/>
              </a:ln>
            </p:spPr>
            <p:txBody>
              <a:bodyPr wrap="none" anchor="ctr"/>
              <a:lstStyle/>
              <a:p>
                <a:pPr algn="l">
                  <a:spcBef>
                    <a:spcPct val="0"/>
                  </a:spcBef>
                  <a:buClrTx/>
                  <a:buFont typeface="Wingdings" pitchFamily="2" charset="2"/>
                  <a:buNone/>
                </a:pPr>
                <a:endParaRPr lang="en-US" sz="2400"/>
              </a:p>
            </p:txBody>
          </p:sp>
          <p:sp>
            <p:nvSpPr>
              <p:cNvPr id="10323" name="Line 44"/>
              <p:cNvSpPr>
                <a:spLocks noChangeShapeType="1"/>
              </p:cNvSpPr>
              <p:nvPr/>
            </p:nvSpPr>
            <p:spPr bwMode="auto">
              <a:xfrm flipH="1">
                <a:off x="3744" y="1668"/>
                <a:ext cx="0" cy="480"/>
              </a:xfrm>
              <a:prstGeom prst="line">
                <a:avLst/>
              </a:prstGeom>
              <a:noFill/>
              <a:ln w="28575">
                <a:solidFill>
                  <a:srgbClr val="FF00FF"/>
                </a:solidFill>
                <a:round/>
                <a:headEnd/>
                <a:tailEnd/>
              </a:ln>
            </p:spPr>
            <p:txBody>
              <a:bodyPr wrap="none" anchor="ctr"/>
              <a:lstStyle/>
              <a:p>
                <a:endParaRPr lang="en-US"/>
              </a:p>
            </p:txBody>
          </p:sp>
          <p:sp>
            <p:nvSpPr>
              <p:cNvPr id="10324" name="Text Box 45"/>
              <p:cNvSpPr txBox="1">
                <a:spLocks noChangeArrowheads="1"/>
              </p:cNvSpPr>
              <p:nvPr/>
            </p:nvSpPr>
            <p:spPr bwMode="auto">
              <a:xfrm>
                <a:off x="3807" y="2770"/>
                <a:ext cx="116" cy="192"/>
              </a:xfrm>
              <a:prstGeom prst="rect">
                <a:avLst/>
              </a:prstGeom>
              <a:noFill/>
              <a:ln w="9525">
                <a:noFill/>
                <a:miter lim="800000"/>
                <a:headEnd/>
                <a:tailEnd/>
              </a:ln>
            </p:spPr>
            <p:txBody>
              <a:bodyPr wrap="none">
                <a:spAutoFit/>
              </a:bodyPr>
              <a:lstStyle/>
              <a:p>
                <a:pPr eaLnBrk="0" hangingPunct="0">
                  <a:spcBef>
                    <a:spcPct val="0"/>
                  </a:spcBef>
                  <a:buClrTx/>
                  <a:buFont typeface="Wingdings" pitchFamily="2" charset="2"/>
                  <a:buNone/>
                </a:pPr>
                <a:endParaRPr lang="en-US" sz="1400" b="1"/>
              </a:p>
            </p:txBody>
          </p:sp>
          <p:sp>
            <p:nvSpPr>
              <p:cNvPr id="10325" name="Line 36"/>
              <p:cNvSpPr>
                <a:spLocks noChangeShapeType="1"/>
              </p:cNvSpPr>
              <p:nvPr/>
            </p:nvSpPr>
            <p:spPr bwMode="auto">
              <a:xfrm flipV="1">
                <a:off x="3083" y="2133"/>
                <a:ext cx="0" cy="594"/>
              </a:xfrm>
              <a:prstGeom prst="line">
                <a:avLst/>
              </a:prstGeom>
              <a:noFill/>
              <a:ln w="28575">
                <a:solidFill>
                  <a:srgbClr val="FF00FF"/>
                </a:solidFill>
                <a:round/>
                <a:headEnd/>
                <a:tailEnd/>
              </a:ln>
            </p:spPr>
            <p:txBody>
              <a:bodyPr wrap="none" anchor="ctr"/>
              <a:lstStyle/>
              <a:p>
                <a:endParaRPr lang="en-US"/>
              </a:p>
            </p:txBody>
          </p:sp>
        </p:grpSp>
        <p:sp>
          <p:nvSpPr>
            <p:cNvPr id="10314" name="Text Box 46"/>
            <p:cNvSpPr txBox="1">
              <a:spLocks noChangeArrowheads="1"/>
            </p:cNvSpPr>
            <p:nvPr/>
          </p:nvSpPr>
          <p:spPr bwMode="auto">
            <a:xfrm>
              <a:off x="3352" y="2471"/>
              <a:ext cx="1559" cy="192"/>
            </a:xfrm>
            <a:prstGeom prst="rect">
              <a:avLst/>
            </a:prstGeom>
            <a:noFill/>
            <a:ln w="9525">
              <a:noFill/>
              <a:miter lim="800000"/>
              <a:headEnd/>
              <a:tailEnd/>
            </a:ln>
          </p:spPr>
          <p:txBody>
            <a:bodyPr>
              <a:spAutoFit/>
            </a:bodyPr>
            <a:lstStyle/>
            <a:p>
              <a:pPr>
                <a:spcBef>
                  <a:spcPct val="0"/>
                </a:spcBef>
                <a:buClrTx/>
                <a:buFont typeface="Wingdings" pitchFamily="2" charset="2"/>
                <a:buNone/>
              </a:pPr>
              <a:endParaRPr lang="en-US" sz="1400">
                <a:latin typeface="Arial Black" pitchFamily="34" charset="0"/>
              </a:endParaRPr>
            </a:p>
          </p:txBody>
        </p:sp>
      </p:grpSp>
      <p:sp>
        <p:nvSpPr>
          <p:cNvPr id="10254" name="Text Box 85"/>
          <p:cNvSpPr txBox="1">
            <a:spLocks noChangeArrowheads="1"/>
          </p:cNvSpPr>
          <p:nvPr/>
        </p:nvSpPr>
        <p:spPr bwMode="auto">
          <a:xfrm>
            <a:off x="2617788" y="1703217"/>
            <a:ext cx="685800" cy="304800"/>
          </a:xfrm>
          <a:prstGeom prst="rect">
            <a:avLst/>
          </a:prstGeom>
          <a:noFill/>
          <a:ln w="12700" algn="ctr">
            <a:noFill/>
            <a:miter lim="800000"/>
            <a:headEnd/>
            <a:tailEnd/>
          </a:ln>
        </p:spPr>
        <p:txBody>
          <a:bodyPr wrap="none">
            <a:spAutoFit/>
          </a:bodyPr>
          <a:lstStyle/>
          <a:p>
            <a:pPr algn="l" eaLnBrk="0" hangingPunct="0">
              <a:spcBef>
                <a:spcPct val="50000"/>
              </a:spcBef>
              <a:buClr>
                <a:srgbClr val="DA0823"/>
              </a:buClr>
              <a:buFont typeface="Wingdings" pitchFamily="2" charset="2"/>
              <a:buNone/>
            </a:pPr>
            <a:r>
              <a:rPr lang="en-US" sz="1400" b="1"/>
              <a:t>Turbo</a:t>
            </a:r>
          </a:p>
        </p:txBody>
      </p:sp>
      <p:grpSp>
        <p:nvGrpSpPr>
          <p:cNvPr id="10" name="Group 86"/>
          <p:cNvGrpSpPr>
            <a:grpSpLocks/>
          </p:cNvGrpSpPr>
          <p:nvPr/>
        </p:nvGrpSpPr>
        <p:grpSpPr bwMode="auto">
          <a:xfrm>
            <a:off x="715963" y="414603"/>
            <a:ext cx="1592262" cy="1739900"/>
            <a:chOff x="325" y="805"/>
            <a:chExt cx="838" cy="887"/>
          </a:xfrm>
        </p:grpSpPr>
        <p:sp>
          <p:nvSpPr>
            <p:cNvPr id="10309" name="Line 87"/>
            <p:cNvSpPr>
              <a:spLocks noChangeShapeType="1"/>
            </p:cNvSpPr>
            <p:nvPr/>
          </p:nvSpPr>
          <p:spPr bwMode="auto">
            <a:xfrm flipH="1" flipV="1">
              <a:off x="664" y="1692"/>
              <a:ext cx="361" cy="0"/>
            </a:xfrm>
            <a:prstGeom prst="line">
              <a:avLst/>
            </a:prstGeom>
            <a:noFill/>
            <a:ln w="50800">
              <a:solidFill>
                <a:srgbClr val="0000FF"/>
              </a:solidFill>
              <a:round/>
              <a:headEnd type="triangle" w="med" len="med"/>
              <a:tailEnd type="none" w="med" len="lg"/>
            </a:ln>
          </p:spPr>
          <p:txBody>
            <a:bodyPr wrap="none" anchor="ctr"/>
            <a:lstStyle/>
            <a:p>
              <a:endParaRPr lang="en-US"/>
            </a:p>
          </p:txBody>
        </p:sp>
        <p:sp>
          <p:nvSpPr>
            <p:cNvPr id="10310" name="Line 88"/>
            <p:cNvSpPr>
              <a:spLocks noChangeShapeType="1"/>
            </p:cNvSpPr>
            <p:nvPr/>
          </p:nvSpPr>
          <p:spPr bwMode="auto">
            <a:xfrm rot="16200000" flipH="1">
              <a:off x="466" y="1475"/>
              <a:ext cx="422" cy="7"/>
            </a:xfrm>
            <a:prstGeom prst="line">
              <a:avLst/>
            </a:prstGeom>
            <a:noFill/>
            <a:ln w="57150">
              <a:solidFill>
                <a:srgbClr val="0000FF"/>
              </a:solidFill>
              <a:round/>
              <a:headEnd/>
              <a:tailEnd type="none" w="med" len="lg"/>
            </a:ln>
          </p:spPr>
          <p:txBody>
            <a:bodyPr wrap="none" anchor="ctr"/>
            <a:lstStyle/>
            <a:p>
              <a:endParaRPr lang="en-US"/>
            </a:p>
          </p:txBody>
        </p:sp>
        <p:sp>
          <p:nvSpPr>
            <p:cNvPr id="10311" name="Text Box 89"/>
            <p:cNvSpPr txBox="1">
              <a:spLocks noChangeArrowheads="1"/>
            </p:cNvSpPr>
            <p:nvPr/>
          </p:nvSpPr>
          <p:spPr bwMode="auto">
            <a:xfrm>
              <a:off x="325" y="805"/>
              <a:ext cx="838" cy="376"/>
            </a:xfrm>
            <a:prstGeom prst="rect">
              <a:avLst/>
            </a:prstGeom>
            <a:noFill/>
            <a:ln w="9525">
              <a:noFill/>
              <a:miter lim="800000"/>
              <a:headEnd/>
              <a:tailEnd/>
            </a:ln>
          </p:spPr>
          <p:txBody>
            <a:bodyPr rIns="274320" anchor="ctr">
              <a:spAutoFit/>
            </a:bodyPr>
            <a:lstStyle/>
            <a:p>
              <a:pPr eaLnBrk="0" hangingPunct="0">
                <a:spcBef>
                  <a:spcPct val="0"/>
                </a:spcBef>
                <a:buClrTx/>
                <a:buFont typeface="Wingdings" pitchFamily="2" charset="2"/>
                <a:buNone/>
              </a:pPr>
              <a:endParaRPr lang="en-US" sz="1400" b="1"/>
            </a:p>
            <a:p>
              <a:pPr eaLnBrk="0" hangingPunct="0">
                <a:spcBef>
                  <a:spcPct val="0"/>
                </a:spcBef>
                <a:buClrTx/>
                <a:buFont typeface="Wingdings" pitchFamily="2" charset="2"/>
                <a:buNone/>
              </a:pPr>
              <a:endParaRPr lang="en-US" sz="1400" b="1"/>
            </a:p>
            <a:p>
              <a:pPr eaLnBrk="0" hangingPunct="0">
                <a:spcBef>
                  <a:spcPct val="0"/>
                </a:spcBef>
                <a:buClrTx/>
                <a:buFont typeface="Wingdings" pitchFamily="2" charset="2"/>
                <a:buNone/>
              </a:pPr>
              <a:r>
                <a:rPr lang="en-US" sz="1400" b="1"/>
                <a:t>Air Filter  </a:t>
              </a:r>
            </a:p>
          </p:txBody>
        </p:sp>
        <p:sp>
          <p:nvSpPr>
            <p:cNvPr id="984154" name="AutoShape 90"/>
            <p:cNvSpPr>
              <a:spLocks noChangeArrowheads="1"/>
            </p:cNvSpPr>
            <p:nvPr/>
          </p:nvSpPr>
          <p:spPr bwMode="auto">
            <a:xfrm>
              <a:off x="449" y="1158"/>
              <a:ext cx="480" cy="144"/>
            </a:xfrm>
            <a:custGeom>
              <a:avLst/>
              <a:gdLst>
                <a:gd name="T0" fmla="*/ 420 w 21600"/>
                <a:gd name="T1" fmla="*/ 72 h 21600"/>
                <a:gd name="T2" fmla="*/ 240 w 21600"/>
                <a:gd name="T3" fmla="*/ 144 h 21600"/>
                <a:gd name="T4" fmla="*/ 60 w 21600"/>
                <a:gd name="T5" fmla="*/ 72 h 21600"/>
                <a:gd name="T6" fmla="*/ 24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3366FF"/>
            </a:solidFill>
            <a:ln w="9525">
              <a:solidFill>
                <a:schemeClr val="tx1"/>
              </a:solidFill>
              <a:miter lim="800000"/>
              <a:headEnd/>
              <a:tailEnd/>
            </a:ln>
          </p:spPr>
          <p:txBody>
            <a:bodyPr wrap="none" anchor="ctr"/>
            <a:lstStyle/>
            <a:p>
              <a:pPr algn="l">
                <a:spcBef>
                  <a:spcPct val="0"/>
                </a:spcBef>
                <a:buClrTx/>
                <a:buFont typeface="Wingdings" pitchFamily="2" charset="2"/>
                <a:buNone/>
                <a:defRPr/>
              </a:pPr>
              <a:endParaRPr lang="en-US" sz="2400" dirty="0">
                <a:cs typeface="+mn-cs"/>
              </a:endParaRPr>
            </a:p>
          </p:txBody>
        </p:sp>
      </p:grpSp>
      <p:sp>
        <p:nvSpPr>
          <p:cNvPr id="24633" name="Rectangle 97"/>
          <p:cNvSpPr>
            <a:spLocks noChangeArrowheads="1"/>
          </p:cNvSpPr>
          <p:nvPr/>
        </p:nvSpPr>
        <p:spPr bwMode="auto">
          <a:xfrm>
            <a:off x="8494713" y="2079455"/>
            <a:ext cx="496887" cy="255587"/>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lgn="l">
              <a:spcBef>
                <a:spcPct val="0"/>
              </a:spcBef>
              <a:buClrTx/>
              <a:buFont typeface="Wingdings" pitchFamily="2" charset="2"/>
              <a:buNone/>
              <a:defRPr/>
            </a:pPr>
            <a:endParaRPr lang="en-US" sz="2400" dirty="0">
              <a:latin typeface="Arial" charset="0"/>
              <a:cs typeface="Arial" charset="0"/>
            </a:endParaRPr>
          </a:p>
        </p:txBody>
      </p:sp>
      <p:sp>
        <p:nvSpPr>
          <p:cNvPr id="10257" name="Text Box 102"/>
          <p:cNvSpPr txBox="1">
            <a:spLocks noChangeArrowheads="1"/>
          </p:cNvSpPr>
          <p:nvPr/>
        </p:nvSpPr>
        <p:spPr bwMode="auto">
          <a:xfrm>
            <a:off x="7337425" y="1898480"/>
            <a:ext cx="752475" cy="644525"/>
          </a:xfrm>
          <a:prstGeom prst="rect">
            <a:avLst/>
          </a:prstGeom>
          <a:solidFill>
            <a:srgbClr val="00FFFF"/>
          </a:solidFill>
          <a:ln w="6350">
            <a:solidFill>
              <a:schemeClr val="tx1"/>
            </a:solidFill>
            <a:miter lim="800000"/>
            <a:headEnd/>
            <a:tailEnd/>
          </a:ln>
        </p:spPr>
        <p:txBody>
          <a:bodyPr tIns="155448" bIns="146304" anchor="ctr">
            <a:spAutoFit/>
          </a:bodyPr>
          <a:lstStyle/>
          <a:p>
            <a:pPr eaLnBrk="0" hangingPunct="0">
              <a:spcBef>
                <a:spcPct val="0"/>
              </a:spcBef>
              <a:buClrTx/>
              <a:buFont typeface="Wingdings" pitchFamily="2" charset="2"/>
              <a:buNone/>
            </a:pPr>
            <a:r>
              <a:rPr lang="en-US" sz="1100" b="1"/>
              <a:t>SCR</a:t>
            </a:r>
          </a:p>
          <a:p>
            <a:pPr eaLnBrk="0" hangingPunct="0">
              <a:spcBef>
                <a:spcPct val="0"/>
              </a:spcBef>
              <a:buClrTx/>
              <a:buFont typeface="Wingdings" pitchFamily="2" charset="2"/>
              <a:buNone/>
            </a:pPr>
            <a:r>
              <a:rPr lang="en-US" sz="1100" b="1"/>
              <a:t>Catalyst</a:t>
            </a:r>
          </a:p>
        </p:txBody>
      </p:sp>
      <p:sp>
        <p:nvSpPr>
          <p:cNvPr id="10258" name="Line 66"/>
          <p:cNvSpPr>
            <a:spLocks noChangeShapeType="1"/>
          </p:cNvSpPr>
          <p:nvPr/>
        </p:nvSpPr>
        <p:spPr bwMode="auto">
          <a:xfrm flipV="1">
            <a:off x="4797425" y="1904830"/>
            <a:ext cx="0" cy="188912"/>
          </a:xfrm>
          <a:prstGeom prst="line">
            <a:avLst/>
          </a:prstGeom>
          <a:noFill/>
          <a:ln w="76200">
            <a:noFill/>
            <a:round/>
            <a:headEnd/>
            <a:tailEnd/>
          </a:ln>
        </p:spPr>
        <p:txBody>
          <a:bodyPr wrap="none" anchor="ctr"/>
          <a:lstStyle/>
          <a:p>
            <a:endParaRPr lang="en-US"/>
          </a:p>
        </p:txBody>
      </p:sp>
      <p:sp>
        <p:nvSpPr>
          <p:cNvPr id="24643" name="Rectangle 67"/>
          <p:cNvSpPr>
            <a:spLocks noChangeArrowheads="1"/>
          </p:cNvSpPr>
          <p:nvPr/>
        </p:nvSpPr>
        <p:spPr bwMode="auto">
          <a:xfrm>
            <a:off x="4678363" y="2079455"/>
            <a:ext cx="200025" cy="260350"/>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lgn="l">
              <a:spcBef>
                <a:spcPct val="0"/>
              </a:spcBef>
              <a:buClrTx/>
              <a:buFont typeface="Wingdings" pitchFamily="2" charset="2"/>
              <a:buNone/>
              <a:defRPr/>
            </a:pPr>
            <a:endParaRPr lang="en-US" sz="2400" dirty="0">
              <a:latin typeface="Arial" charset="0"/>
              <a:cs typeface="Arial" charset="0"/>
            </a:endParaRPr>
          </a:p>
        </p:txBody>
      </p:sp>
      <p:sp>
        <p:nvSpPr>
          <p:cNvPr id="10260" name="Text Box 70"/>
          <p:cNvSpPr txBox="1">
            <a:spLocks noChangeArrowheads="1"/>
          </p:cNvSpPr>
          <p:nvPr/>
        </p:nvSpPr>
        <p:spPr bwMode="auto">
          <a:xfrm>
            <a:off x="4684713" y="1582567"/>
            <a:ext cx="184150" cy="304800"/>
          </a:xfrm>
          <a:prstGeom prst="rect">
            <a:avLst/>
          </a:prstGeom>
          <a:noFill/>
          <a:ln w="9525">
            <a:noFill/>
            <a:miter lim="800000"/>
            <a:headEnd/>
            <a:tailEnd/>
          </a:ln>
        </p:spPr>
        <p:txBody>
          <a:bodyPr wrap="none">
            <a:spAutoFit/>
          </a:bodyPr>
          <a:lstStyle/>
          <a:p>
            <a:pPr eaLnBrk="0" hangingPunct="0">
              <a:spcBef>
                <a:spcPct val="0"/>
              </a:spcBef>
              <a:buClrTx/>
              <a:buFont typeface="Wingdings" pitchFamily="2" charset="2"/>
              <a:buNone/>
            </a:pPr>
            <a:endParaRPr lang="en-US" sz="1400" b="1"/>
          </a:p>
        </p:txBody>
      </p:sp>
      <p:sp>
        <p:nvSpPr>
          <p:cNvPr id="10261" name="Line 23"/>
          <p:cNvSpPr>
            <a:spLocks noChangeShapeType="1"/>
          </p:cNvSpPr>
          <p:nvPr/>
        </p:nvSpPr>
        <p:spPr bwMode="auto">
          <a:xfrm>
            <a:off x="2944813" y="2589042"/>
            <a:ext cx="0" cy="598488"/>
          </a:xfrm>
          <a:prstGeom prst="line">
            <a:avLst/>
          </a:prstGeom>
          <a:noFill/>
          <a:ln w="57150">
            <a:solidFill>
              <a:srgbClr val="FF0000"/>
            </a:solidFill>
            <a:round/>
            <a:headEnd type="triangle" w="med" len="med"/>
            <a:tailEnd/>
          </a:ln>
        </p:spPr>
        <p:txBody>
          <a:bodyPr/>
          <a:lstStyle/>
          <a:p>
            <a:endParaRPr lang="en-US"/>
          </a:p>
        </p:txBody>
      </p:sp>
      <p:sp>
        <p:nvSpPr>
          <p:cNvPr id="10262" name="Text Box 85"/>
          <p:cNvSpPr txBox="1">
            <a:spLocks noChangeArrowheads="1"/>
          </p:cNvSpPr>
          <p:nvPr/>
        </p:nvSpPr>
        <p:spPr bwMode="auto">
          <a:xfrm>
            <a:off x="1646238" y="3185942"/>
            <a:ext cx="2214562" cy="304800"/>
          </a:xfrm>
          <a:prstGeom prst="rect">
            <a:avLst/>
          </a:prstGeom>
          <a:noFill/>
          <a:ln w="12700" algn="ctr">
            <a:noFill/>
            <a:miter lim="800000"/>
            <a:headEnd/>
            <a:tailEnd/>
          </a:ln>
        </p:spPr>
        <p:txBody>
          <a:bodyPr>
            <a:spAutoFit/>
          </a:bodyPr>
          <a:lstStyle/>
          <a:p>
            <a:pPr algn="l" eaLnBrk="0" hangingPunct="0">
              <a:spcBef>
                <a:spcPct val="50000"/>
              </a:spcBef>
              <a:buClr>
                <a:srgbClr val="DA0823"/>
              </a:buClr>
              <a:buFont typeface="Wingdings" pitchFamily="2" charset="2"/>
              <a:buNone/>
            </a:pPr>
            <a:r>
              <a:rPr lang="en-US" sz="1400" b="1"/>
              <a:t>Cummins Diesel Engine</a:t>
            </a:r>
          </a:p>
        </p:txBody>
      </p:sp>
      <p:sp>
        <p:nvSpPr>
          <p:cNvPr id="10263" name="Text Box 85"/>
          <p:cNvSpPr txBox="1">
            <a:spLocks noChangeArrowheads="1"/>
          </p:cNvSpPr>
          <p:nvPr/>
        </p:nvSpPr>
        <p:spPr bwMode="auto">
          <a:xfrm>
            <a:off x="2024063" y="2852567"/>
            <a:ext cx="873125" cy="304800"/>
          </a:xfrm>
          <a:prstGeom prst="rect">
            <a:avLst/>
          </a:prstGeom>
          <a:noFill/>
          <a:ln w="12700" algn="ctr">
            <a:noFill/>
            <a:miter lim="800000"/>
            <a:headEnd/>
            <a:tailEnd/>
          </a:ln>
        </p:spPr>
        <p:txBody>
          <a:bodyPr wrap="none">
            <a:spAutoFit/>
          </a:bodyPr>
          <a:lstStyle/>
          <a:p>
            <a:pPr algn="l" eaLnBrk="0" hangingPunct="0">
              <a:spcBef>
                <a:spcPct val="50000"/>
              </a:spcBef>
              <a:buClr>
                <a:srgbClr val="DA0823"/>
              </a:buClr>
              <a:buFont typeface="Wingdings" pitchFamily="2" charset="2"/>
              <a:buNone/>
            </a:pPr>
            <a:r>
              <a:rPr lang="en-US" sz="1400" b="1"/>
              <a:t>Exhaust</a:t>
            </a:r>
          </a:p>
        </p:txBody>
      </p:sp>
      <p:sp>
        <p:nvSpPr>
          <p:cNvPr id="10264" name="Text Box 85"/>
          <p:cNvSpPr txBox="1">
            <a:spLocks noChangeArrowheads="1"/>
          </p:cNvSpPr>
          <p:nvPr/>
        </p:nvSpPr>
        <p:spPr bwMode="auto">
          <a:xfrm>
            <a:off x="5276850" y="3781255"/>
            <a:ext cx="1598613" cy="317500"/>
          </a:xfrm>
          <a:prstGeom prst="rect">
            <a:avLst/>
          </a:prstGeom>
          <a:noFill/>
          <a:ln w="12700" algn="ctr">
            <a:solidFill>
              <a:schemeClr val="tx1"/>
            </a:solidFill>
            <a:miter lim="800000"/>
            <a:headEnd/>
            <a:tailEnd/>
          </a:ln>
        </p:spPr>
        <p:txBody>
          <a:bodyPr>
            <a:spAutoFit/>
          </a:bodyPr>
          <a:lstStyle/>
          <a:p>
            <a:pPr algn="l" eaLnBrk="0" hangingPunct="0">
              <a:spcBef>
                <a:spcPct val="50000"/>
              </a:spcBef>
              <a:buClr>
                <a:srgbClr val="DA0823"/>
              </a:buClr>
              <a:buFont typeface="Wingdings" pitchFamily="2" charset="2"/>
              <a:buNone/>
            </a:pPr>
            <a:r>
              <a:rPr lang="en-US" sz="1400" b="1"/>
              <a:t>Control Panel</a:t>
            </a:r>
          </a:p>
        </p:txBody>
      </p:sp>
      <p:sp>
        <p:nvSpPr>
          <p:cNvPr id="10265" name="Text Box 85"/>
          <p:cNvSpPr txBox="1">
            <a:spLocks noChangeArrowheads="1"/>
          </p:cNvSpPr>
          <p:nvPr/>
        </p:nvSpPr>
        <p:spPr bwMode="auto">
          <a:xfrm>
            <a:off x="3970338" y="3352630"/>
            <a:ext cx="1111250" cy="498475"/>
          </a:xfrm>
          <a:prstGeom prst="rect">
            <a:avLst/>
          </a:prstGeom>
          <a:solidFill>
            <a:srgbClr val="00FF00"/>
          </a:solidFill>
          <a:ln w="12700" algn="ctr">
            <a:solidFill>
              <a:schemeClr val="tx1"/>
            </a:solidFill>
            <a:miter lim="800000"/>
            <a:headEnd/>
            <a:tailEnd/>
          </a:ln>
        </p:spPr>
        <p:txBody>
          <a:bodyPr tIns="137160" bIns="137160">
            <a:spAutoFit/>
          </a:bodyPr>
          <a:lstStyle/>
          <a:p>
            <a:pPr algn="l" eaLnBrk="0" hangingPunct="0">
              <a:spcBef>
                <a:spcPct val="50000"/>
              </a:spcBef>
              <a:buClr>
                <a:srgbClr val="DA0823"/>
              </a:buClr>
              <a:buFont typeface="Wingdings" pitchFamily="2" charset="2"/>
              <a:buNone/>
            </a:pPr>
            <a:r>
              <a:rPr lang="en-US" sz="1400" b="1"/>
              <a:t>Generator</a:t>
            </a:r>
          </a:p>
        </p:txBody>
      </p:sp>
      <p:cxnSp>
        <p:nvCxnSpPr>
          <p:cNvPr id="10266" name="AutoShape 85"/>
          <p:cNvCxnSpPr>
            <a:cxnSpLocks noChangeShapeType="1"/>
            <a:stCxn id="10244" idx="2"/>
            <a:endCxn id="10264" idx="3"/>
          </p:cNvCxnSpPr>
          <p:nvPr/>
        </p:nvCxnSpPr>
        <p:spPr bwMode="auto">
          <a:xfrm rot="5400000">
            <a:off x="6888163" y="2593805"/>
            <a:ext cx="1333500" cy="1358900"/>
          </a:xfrm>
          <a:prstGeom prst="bentConnector2">
            <a:avLst/>
          </a:prstGeom>
          <a:noFill/>
          <a:ln w="9525">
            <a:solidFill>
              <a:schemeClr val="tx1"/>
            </a:solidFill>
            <a:miter lim="800000"/>
            <a:headEnd/>
            <a:tailEnd type="triangle" w="med" len="med"/>
          </a:ln>
        </p:spPr>
      </p:cxnSp>
      <p:cxnSp>
        <p:nvCxnSpPr>
          <p:cNvPr id="10267" name="AutoShape 86"/>
          <p:cNvCxnSpPr>
            <a:cxnSpLocks noChangeShapeType="1"/>
            <a:stCxn id="10245" idx="2"/>
            <a:endCxn id="10264" idx="2"/>
          </p:cNvCxnSpPr>
          <p:nvPr/>
        </p:nvCxnSpPr>
        <p:spPr bwMode="auto">
          <a:xfrm rot="5400000">
            <a:off x="6601618" y="1962774"/>
            <a:ext cx="1611313" cy="2660650"/>
          </a:xfrm>
          <a:prstGeom prst="bentConnector3">
            <a:avLst>
              <a:gd name="adj1" fmla="val 114185"/>
            </a:avLst>
          </a:prstGeom>
          <a:noFill/>
          <a:ln w="9525">
            <a:solidFill>
              <a:schemeClr val="tx1"/>
            </a:solidFill>
            <a:miter lim="800000"/>
            <a:headEnd/>
            <a:tailEnd type="triangle" w="med" len="med"/>
          </a:ln>
        </p:spPr>
      </p:cxnSp>
      <p:cxnSp>
        <p:nvCxnSpPr>
          <p:cNvPr id="10268" name="AutoShape 87"/>
          <p:cNvCxnSpPr>
            <a:cxnSpLocks noChangeShapeType="1"/>
            <a:stCxn id="10264" idx="1"/>
          </p:cNvCxnSpPr>
          <p:nvPr/>
        </p:nvCxnSpPr>
        <p:spPr bwMode="auto">
          <a:xfrm rot="10800000" flipV="1">
            <a:off x="4851400" y="3940005"/>
            <a:ext cx="425450" cy="600075"/>
          </a:xfrm>
          <a:prstGeom prst="bentConnector2">
            <a:avLst/>
          </a:prstGeom>
          <a:noFill/>
          <a:ln w="9525">
            <a:solidFill>
              <a:schemeClr val="tx1"/>
            </a:solidFill>
            <a:miter lim="800000"/>
            <a:headEnd/>
            <a:tailEnd type="triangle" w="med" len="med"/>
          </a:ln>
        </p:spPr>
      </p:cxnSp>
      <p:sp>
        <p:nvSpPr>
          <p:cNvPr id="10269" name="Text Box 85"/>
          <p:cNvSpPr txBox="1">
            <a:spLocks noChangeArrowheads="1"/>
          </p:cNvSpPr>
          <p:nvPr/>
        </p:nvSpPr>
        <p:spPr bwMode="auto">
          <a:xfrm>
            <a:off x="7092950" y="4054305"/>
            <a:ext cx="1287463" cy="304800"/>
          </a:xfrm>
          <a:prstGeom prst="rect">
            <a:avLst/>
          </a:prstGeom>
          <a:noFill/>
          <a:ln w="12700" algn="ctr">
            <a:noFill/>
            <a:miter lim="800000"/>
            <a:headEnd/>
            <a:tailEnd/>
          </a:ln>
        </p:spPr>
        <p:txBody>
          <a:bodyPr wrap="none">
            <a:spAutoFit/>
          </a:bodyPr>
          <a:lstStyle/>
          <a:p>
            <a:pPr algn="l" eaLnBrk="0" hangingPunct="0">
              <a:spcBef>
                <a:spcPct val="50000"/>
              </a:spcBef>
              <a:buClr>
                <a:srgbClr val="DA0823"/>
              </a:buClr>
              <a:buFont typeface="Wingdings" pitchFamily="2" charset="2"/>
              <a:buNone/>
            </a:pPr>
            <a:r>
              <a:rPr lang="en-US" sz="1400" b="1"/>
              <a:t>NOx Sensing</a:t>
            </a:r>
          </a:p>
        </p:txBody>
      </p:sp>
      <p:sp>
        <p:nvSpPr>
          <p:cNvPr id="10270" name="Text Box 85"/>
          <p:cNvSpPr txBox="1">
            <a:spLocks noChangeArrowheads="1"/>
          </p:cNvSpPr>
          <p:nvPr/>
        </p:nvSpPr>
        <p:spPr bwMode="auto">
          <a:xfrm>
            <a:off x="7113588" y="3239917"/>
            <a:ext cx="1141412" cy="523875"/>
          </a:xfrm>
          <a:prstGeom prst="rect">
            <a:avLst/>
          </a:prstGeom>
          <a:noFill/>
          <a:ln w="12700" algn="ctr">
            <a:noFill/>
            <a:miter lim="800000"/>
            <a:headEnd/>
            <a:tailEnd/>
          </a:ln>
        </p:spPr>
        <p:txBody>
          <a:bodyPr>
            <a:spAutoFit/>
          </a:bodyPr>
          <a:lstStyle/>
          <a:p>
            <a:pPr algn="r" eaLnBrk="0" hangingPunct="0">
              <a:spcBef>
                <a:spcPct val="50000"/>
              </a:spcBef>
              <a:buClr>
                <a:srgbClr val="DA0823"/>
              </a:buClr>
              <a:buFont typeface="Wingdings" pitchFamily="2" charset="2"/>
              <a:buNone/>
            </a:pPr>
            <a:r>
              <a:rPr lang="en-US" sz="1400" b="1"/>
              <a:t>Temp sensing</a:t>
            </a:r>
          </a:p>
        </p:txBody>
      </p:sp>
      <p:cxnSp>
        <p:nvCxnSpPr>
          <p:cNvPr id="10271" name="AutoShape 90"/>
          <p:cNvCxnSpPr>
            <a:cxnSpLocks noChangeShapeType="1"/>
          </p:cNvCxnSpPr>
          <p:nvPr/>
        </p:nvCxnSpPr>
        <p:spPr bwMode="auto">
          <a:xfrm rot="-5400000">
            <a:off x="4401344" y="4326561"/>
            <a:ext cx="1784350" cy="1328738"/>
          </a:xfrm>
          <a:prstGeom prst="bentConnector3">
            <a:avLst>
              <a:gd name="adj1" fmla="val -625"/>
            </a:avLst>
          </a:prstGeom>
          <a:noFill/>
          <a:ln w="9525">
            <a:solidFill>
              <a:schemeClr val="tx1"/>
            </a:solidFill>
            <a:miter lim="800000"/>
            <a:headEnd/>
            <a:tailEnd type="triangle" w="med" len="med"/>
          </a:ln>
        </p:spPr>
      </p:cxnSp>
      <p:sp>
        <p:nvSpPr>
          <p:cNvPr id="10272" name="Text Box 85"/>
          <p:cNvSpPr txBox="1">
            <a:spLocks noChangeArrowheads="1"/>
          </p:cNvSpPr>
          <p:nvPr/>
        </p:nvSpPr>
        <p:spPr bwMode="auto">
          <a:xfrm>
            <a:off x="4670425" y="5549730"/>
            <a:ext cx="1354138" cy="304800"/>
          </a:xfrm>
          <a:prstGeom prst="rect">
            <a:avLst/>
          </a:prstGeom>
          <a:noFill/>
          <a:ln w="12700" algn="ctr">
            <a:noFill/>
            <a:miter lim="800000"/>
            <a:headEnd/>
            <a:tailEnd/>
          </a:ln>
        </p:spPr>
        <p:txBody>
          <a:bodyPr wrap="none">
            <a:spAutoFit/>
          </a:bodyPr>
          <a:lstStyle/>
          <a:p>
            <a:pPr algn="l" eaLnBrk="0" hangingPunct="0">
              <a:spcBef>
                <a:spcPct val="50000"/>
              </a:spcBef>
              <a:buClr>
                <a:srgbClr val="DA0823"/>
              </a:buClr>
              <a:buFont typeface="Wingdings" pitchFamily="2" charset="2"/>
              <a:buNone/>
            </a:pPr>
            <a:r>
              <a:rPr lang="en-US" sz="1400" b="1"/>
              <a:t>Level sensing</a:t>
            </a:r>
          </a:p>
        </p:txBody>
      </p:sp>
      <p:cxnSp>
        <p:nvCxnSpPr>
          <p:cNvPr id="10273" name="AutoShape 92"/>
          <p:cNvCxnSpPr>
            <a:cxnSpLocks noChangeShapeType="1"/>
            <a:endCxn id="24643" idx="2"/>
          </p:cNvCxnSpPr>
          <p:nvPr/>
        </p:nvCxnSpPr>
        <p:spPr bwMode="auto">
          <a:xfrm rot="5400000" flipH="1">
            <a:off x="4179888" y="2938292"/>
            <a:ext cx="1630362" cy="433388"/>
          </a:xfrm>
          <a:prstGeom prst="bentConnector3">
            <a:avLst>
              <a:gd name="adj1" fmla="val 74486"/>
            </a:avLst>
          </a:prstGeom>
          <a:noFill/>
          <a:ln w="28575">
            <a:solidFill>
              <a:srgbClr val="FF00FF"/>
            </a:solidFill>
            <a:miter lim="800000"/>
            <a:headEnd/>
            <a:tailEnd type="triangle" w="med" len="med"/>
          </a:ln>
        </p:spPr>
      </p:cxnSp>
      <p:sp>
        <p:nvSpPr>
          <p:cNvPr id="10274" name="Rectangle 93"/>
          <p:cNvSpPr>
            <a:spLocks noChangeArrowheads="1"/>
          </p:cNvSpPr>
          <p:nvPr/>
        </p:nvSpPr>
        <p:spPr bwMode="auto">
          <a:xfrm>
            <a:off x="6400800" y="2538242"/>
            <a:ext cx="42863" cy="158750"/>
          </a:xfrm>
          <a:prstGeom prst="rect">
            <a:avLst/>
          </a:prstGeom>
          <a:solidFill>
            <a:srgbClr val="3366FF"/>
          </a:solidFill>
          <a:ln w="9525">
            <a:solidFill>
              <a:schemeClr val="tx1"/>
            </a:solidFill>
            <a:miter lim="800000"/>
            <a:headEnd/>
            <a:tailEnd/>
          </a:ln>
        </p:spPr>
        <p:txBody>
          <a:bodyPr wrap="none" anchor="ctr"/>
          <a:lstStyle/>
          <a:p>
            <a:pPr>
              <a:buFont typeface="Wingdings" pitchFamily="2" charset="2"/>
              <a:buNone/>
            </a:pPr>
            <a:endParaRPr lang="en-US"/>
          </a:p>
        </p:txBody>
      </p:sp>
      <p:cxnSp>
        <p:nvCxnSpPr>
          <p:cNvPr id="10275" name="AutoShape 94"/>
          <p:cNvCxnSpPr>
            <a:cxnSpLocks noChangeShapeType="1"/>
          </p:cNvCxnSpPr>
          <p:nvPr/>
        </p:nvCxnSpPr>
        <p:spPr bwMode="auto">
          <a:xfrm rot="5400000">
            <a:off x="5867401" y="3224042"/>
            <a:ext cx="1066800" cy="3175"/>
          </a:xfrm>
          <a:prstGeom prst="bentConnector3">
            <a:avLst>
              <a:gd name="adj1" fmla="val 50000"/>
            </a:avLst>
          </a:prstGeom>
          <a:noFill/>
          <a:ln w="9525">
            <a:solidFill>
              <a:schemeClr val="tx1"/>
            </a:solidFill>
            <a:miter lim="800000"/>
            <a:headEnd/>
            <a:tailEnd type="triangle" w="med" len="med"/>
          </a:ln>
        </p:spPr>
      </p:cxnSp>
      <p:sp>
        <p:nvSpPr>
          <p:cNvPr id="10276" name="Text Box 85"/>
          <p:cNvSpPr txBox="1">
            <a:spLocks noChangeArrowheads="1"/>
          </p:cNvSpPr>
          <p:nvPr/>
        </p:nvSpPr>
        <p:spPr bwMode="auto">
          <a:xfrm>
            <a:off x="6475413" y="2677942"/>
            <a:ext cx="1625600" cy="530225"/>
          </a:xfrm>
          <a:prstGeom prst="rect">
            <a:avLst/>
          </a:prstGeom>
          <a:noFill/>
          <a:ln w="12700" algn="ctr">
            <a:noFill/>
            <a:miter lim="800000"/>
            <a:headEnd/>
            <a:tailEnd/>
          </a:ln>
        </p:spPr>
        <p:txBody>
          <a:bodyPr>
            <a:spAutoFit/>
          </a:bodyPr>
          <a:lstStyle/>
          <a:p>
            <a:pPr algn="l" eaLnBrk="0" hangingPunct="0">
              <a:spcBef>
                <a:spcPct val="50000"/>
              </a:spcBef>
              <a:buClr>
                <a:srgbClr val="DA0823"/>
              </a:buClr>
              <a:buFont typeface="Wingdings" pitchFamily="2" charset="2"/>
              <a:buNone/>
            </a:pPr>
            <a:r>
              <a:rPr lang="en-US" sz="1400" b="1"/>
              <a:t>Pressure sensing</a:t>
            </a:r>
          </a:p>
        </p:txBody>
      </p:sp>
      <p:sp>
        <p:nvSpPr>
          <p:cNvPr id="10277" name="AutoShape 99"/>
          <p:cNvSpPr>
            <a:spLocks noChangeArrowheads="1"/>
          </p:cNvSpPr>
          <p:nvPr/>
        </p:nvSpPr>
        <p:spPr bwMode="auto">
          <a:xfrm>
            <a:off x="3290888" y="1750842"/>
            <a:ext cx="285750" cy="120650"/>
          </a:xfrm>
          <a:prstGeom prst="rightArrow">
            <a:avLst>
              <a:gd name="adj1" fmla="val 50000"/>
              <a:gd name="adj2" fmla="val 59211"/>
            </a:avLst>
          </a:prstGeom>
          <a:solidFill>
            <a:srgbClr val="FF0000"/>
          </a:solidFill>
          <a:ln w="9525" algn="ctr">
            <a:noFill/>
            <a:miter lim="800000"/>
            <a:headEnd/>
            <a:tailEnd/>
          </a:ln>
        </p:spPr>
        <p:txBody>
          <a:bodyPr wrap="none" anchor="ctr"/>
          <a:lstStyle/>
          <a:p>
            <a:pPr>
              <a:buFont typeface="Wingdings" pitchFamily="2" charset="2"/>
              <a:buNone/>
            </a:pPr>
            <a:endParaRPr lang="en-US"/>
          </a:p>
        </p:txBody>
      </p:sp>
      <p:sp>
        <p:nvSpPr>
          <p:cNvPr id="10278" name="AutoShape 100"/>
          <p:cNvSpPr>
            <a:spLocks noChangeArrowheads="1"/>
          </p:cNvSpPr>
          <p:nvPr/>
        </p:nvSpPr>
        <p:spPr bwMode="auto">
          <a:xfrm>
            <a:off x="8624888" y="1903242"/>
            <a:ext cx="285750" cy="120650"/>
          </a:xfrm>
          <a:prstGeom prst="rightArrow">
            <a:avLst>
              <a:gd name="adj1" fmla="val 50000"/>
              <a:gd name="adj2" fmla="val 59211"/>
            </a:avLst>
          </a:prstGeom>
          <a:solidFill>
            <a:srgbClr val="FF0000"/>
          </a:solidFill>
          <a:ln w="9525" algn="ctr">
            <a:noFill/>
            <a:miter lim="800000"/>
            <a:headEnd/>
            <a:tailEnd/>
          </a:ln>
        </p:spPr>
        <p:txBody>
          <a:bodyPr wrap="none" anchor="ctr"/>
          <a:lstStyle/>
          <a:p>
            <a:pPr>
              <a:buFont typeface="Wingdings" pitchFamily="2" charset="2"/>
              <a:buNone/>
            </a:pPr>
            <a:endParaRPr lang="en-US"/>
          </a:p>
        </p:txBody>
      </p:sp>
      <p:sp>
        <p:nvSpPr>
          <p:cNvPr id="10279" name="AutoShape 101"/>
          <p:cNvSpPr>
            <a:spLocks noChangeArrowheads="1"/>
          </p:cNvSpPr>
          <p:nvPr/>
        </p:nvSpPr>
        <p:spPr bwMode="auto">
          <a:xfrm>
            <a:off x="5119688" y="1750842"/>
            <a:ext cx="628650" cy="131763"/>
          </a:xfrm>
          <a:prstGeom prst="rightArrow">
            <a:avLst>
              <a:gd name="adj1" fmla="val 50000"/>
              <a:gd name="adj2" fmla="val 119277"/>
            </a:avLst>
          </a:prstGeom>
          <a:solidFill>
            <a:srgbClr val="FF0000"/>
          </a:solidFill>
          <a:ln w="9525" algn="ctr">
            <a:noFill/>
            <a:miter lim="800000"/>
            <a:headEnd/>
            <a:tailEnd/>
          </a:ln>
        </p:spPr>
        <p:txBody>
          <a:bodyPr wrap="none" anchor="ctr"/>
          <a:lstStyle/>
          <a:p>
            <a:pPr>
              <a:buFont typeface="Wingdings" pitchFamily="2" charset="2"/>
              <a:buNone/>
            </a:pPr>
            <a:endParaRPr lang="en-US"/>
          </a:p>
        </p:txBody>
      </p:sp>
      <p:cxnSp>
        <p:nvCxnSpPr>
          <p:cNvPr id="10280" name="AutoShape 105"/>
          <p:cNvCxnSpPr>
            <a:cxnSpLocks noChangeShapeType="1"/>
          </p:cNvCxnSpPr>
          <p:nvPr/>
        </p:nvCxnSpPr>
        <p:spPr bwMode="auto">
          <a:xfrm flipH="1">
            <a:off x="4783138" y="1661942"/>
            <a:ext cx="200025" cy="538163"/>
          </a:xfrm>
          <a:prstGeom prst="straightConnector1">
            <a:avLst/>
          </a:prstGeom>
          <a:noFill/>
          <a:ln w="9525">
            <a:solidFill>
              <a:schemeClr val="tx1"/>
            </a:solidFill>
            <a:round/>
            <a:headEnd/>
            <a:tailEnd type="triangle" w="med" len="med"/>
          </a:ln>
        </p:spPr>
      </p:cxnSp>
      <p:sp>
        <p:nvSpPr>
          <p:cNvPr id="10282" name="Text Box 85"/>
          <p:cNvSpPr txBox="1">
            <a:spLocks noChangeArrowheads="1"/>
          </p:cNvSpPr>
          <p:nvPr/>
        </p:nvSpPr>
        <p:spPr bwMode="auto">
          <a:xfrm>
            <a:off x="5122863" y="1788942"/>
            <a:ext cx="744537" cy="304800"/>
          </a:xfrm>
          <a:prstGeom prst="rect">
            <a:avLst/>
          </a:prstGeom>
          <a:noFill/>
          <a:ln w="12700" algn="ctr">
            <a:noFill/>
            <a:miter lim="800000"/>
            <a:headEnd/>
            <a:tailEnd/>
          </a:ln>
        </p:spPr>
        <p:txBody>
          <a:bodyPr wrap="none">
            <a:spAutoFit/>
          </a:bodyPr>
          <a:lstStyle/>
          <a:p>
            <a:pPr algn="l" eaLnBrk="0" hangingPunct="0">
              <a:spcBef>
                <a:spcPct val="50000"/>
              </a:spcBef>
              <a:buClr>
                <a:srgbClr val="DA0823"/>
              </a:buClr>
              <a:buFont typeface="Wingdings" pitchFamily="2" charset="2"/>
              <a:buNone/>
            </a:pPr>
            <a:r>
              <a:rPr lang="en-US" sz="1400" b="1"/>
              <a:t>Mixing</a:t>
            </a:r>
          </a:p>
        </p:txBody>
      </p:sp>
      <p:sp>
        <p:nvSpPr>
          <p:cNvPr id="10283" name="Text Box 85"/>
          <p:cNvSpPr txBox="1">
            <a:spLocks noChangeArrowheads="1"/>
          </p:cNvSpPr>
          <p:nvPr/>
        </p:nvSpPr>
        <p:spPr bwMode="auto">
          <a:xfrm>
            <a:off x="4738688" y="1369842"/>
            <a:ext cx="1327150" cy="307975"/>
          </a:xfrm>
          <a:prstGeom prst="rect">
            <a:avLst/>
          </a:prstGeom>
          <a:noFill/>
          <a:ln w="12700" algn="ctr">
            <a:noFill/>
            <a:miter lim="800000"/>
            <a:headEnd/>
            <a:tailEnd/>
          </a:ln>
        </p:spPr>
        <p:txBody>
          <a:bodyPr wrap="none">
            <a:spAutoFit/>
          </a:bodyPr>
          <a:lstStyle/>
          <a:p>
            <a:pPr algn="l" eaLnBrk="0" hangingPunct="0">
              <a:spcBef>
                <a:spcPct val="50000"/>
              </a:spcBef>
              <a:buClr>
                <a:srgbClr val="DA0823"/>
              </a:buClr>
              <a:buFont typeface="Wingdings" pitchFamily="2" charset="2"/>
              <a:buNone/>
            </a:pPr>
            <a:r>
              <a:rPr lang="en-US" sz="1400" b="1"/>
              <a:t>DEF Injection</a:t>
            </a:r>
          </a:p>
        </p:txBody>
      </p:sp>
      <p:sp>
        <p:nvSpPr>
          <p:cNvPr id="126" name="Flowchart: Connector 125"/>
          <p:cNvSpPr/>
          <p:nvPr/>
        </p:nvSpPr>
        <p:spPr>
          <a:xfrm flipV="1">
            <a:off x="4814888" y="2208042"/>
            <a:ext cx="76200" cy="76200"/>
          </a:xfrm>
          <a:prstGeom prst="flowChartConnector">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28" name="Flowchart: Connector 127"/>
          <p:cNvSpPr/>
          <p:nvPr/>
        </p:nvSpPr>
        <p:spPr>
          <a:xfrm>
            <a:off x="6962775" y="2341392"/>
            <a:ext cx="76200" cy="76200"/>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29" name="Flowchart: Connector 128"/>
          <p:cNvSpPr/>
          <p:nvPr/>
        </p:nvSpPr>
        <p:spPr>
          <a:xfrm flipV="1">
            <a:off x="5272088" y="2131842"/>
            <a:ext cx="76200" cy="76200"/>
          </a:xfrm>
          <a:prstGeom prst="flowChartConnector">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34" name="Flowchart: Connector 133"/>
          <p:cNvSpPr/>
          <p:nvPr/>
        </p:nvSpPr>
        <p:spPr>
          <a:xfrm flipV="1">
            <a:off x="4967288" y="2131842"/>
            <a:ext cx="76200" cy="76200"/>
          </a:xfrm>
          <a:prstGeom prst="flowChartConnector">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36" name="Flowchart: Connector 135"/>
          <p:cNvSpPr/>
          <p:nvPr/>
        </p:nvSpPr>
        <p:spPr>
          <a:xfrm flipV="1">
            <a:off x="5119688" y="2208042"/>
            <a:ext cx="76200" cy="76200"/>
          </a:xfrm>
          <a:prstGeom prst="flowChartConnector">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37" name="Flowchart: Connector 136"/>
          <p:cNvSpPr/>
          <p:nvPr/>
        </p:nvSpPr>
        <p:spPr>
          <a:xfrm>
            <a:off x="7558088" y="2208042"/>
            <a:ext cx="76200" cy="76200"/>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38" name="Flowchart: Connector 137"/>
          <p:cNvSpPr/>
          <p:nvPr/>
        </p:nvSpPr>
        <p:spPr>
          <a:xfrm>
            <a:off x="6905625" y="2188992"/>
            <a:ext cx="76200" cy="76200"/>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40" name="Flowchart: Connector 139"/>
          <p:cNvSpPr/>
          <p:nvPr/>
        </p:nvSpPr>
        <p:spPr>
          <a:xfrm>
            <a:off x="7353300" y="2355680"/>
            <a:ext cx="76200" cy="76200"/>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41" name="Flowchart: Connector 140"/>
          <p:cNvSpPr/>
          <p:nvPr/>
        </p:nvSpPr>
        <p:spPr>
          <a:xfrm flipV="1">
            <a:off x="4141695" y="5603602"/>
            <a:ext cx="45719" cy="45719"/>
          </a:xfrm>
          <a:prstGeom prst="flowChartConnector">
            <a:avLst/>
          </a:prstGeom>
          <a:solidFill>
            <a:schemeClr val="tx1"/>
          </a:solidFill>
          <a:ln>
            <a:solidFill>
              <a:srgbClr val="00B0F0"/>
            </a:solidFill>
          </a:ln>
          <a:scene3d>
            <a:camera prst="orthographicFront"/>
            <a:lightRig rig="threeP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43" name="Flowchart: Connector 142"/>
          <p:cNvSpPr/>
          <p:nvPr/>
        </p:nvSpPr>
        <p:spPr>
          <a:xfrm flipV="1">
            <a:off x="4294095" y="5756002"/>
            <a:ext cx="45719" cy="45719"/>
          </a:xfrm>
          <a:prstGeom prst="flowChartConnector">
            <a:avLst/>
          </a:prstGeom>
          <a:solidFill>
            <a:schemeClr val="tx1"/>
          </a:solidFill>
          <a:ln>
            <a:solidFill>
              <a:srgbClr val="00B0F0"/>
            </a:solidFill>
          </a:ln>
          <a:scene3d>
            <a:camera prst="orthographicFront"/>
            <a:lightRig rig="threeP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45" name="Flowchart: Connector 144"/>
          <p:cNvSpPr/>
          <p:nvPr/>
        </p:nvSpPr>
        <p:spPr>
          <a:xfrm flipV="1">
            <a:off x="4080158" y="5876672"/>
            <a:ext cx="45719" cy="45719"/>
          </a:xfrm>
          <a:prstGeom prst="flowChartConnector">
            <a:avLst/>
          </a:prstGeom>
          <a:solidFill>
            <a:schemeClr val="tx1"/>
          </a:solidFill>
          <a:ln>
            <a:solidFill>
              <a:srgbClr val="00B0F0"/>
            </a:solidFill>
          </a:ln>
          <a:scene3d>
            <a:camera prst="orthographicFront"/>
            <a:lightRig rig="threeP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46" name="Flowchart: Connector 145"/>
          <p:cNvSpPr/>
          <p:nvPr/>
        </p:nvSpPr>
        <p:spPr>
          <a:xfrm flipV="1">
            <a:off x="3949873" y="5642544"/>
            <a:ext cx="45719" cy="45719"/>
          </a:xfrm>
          <a:prstGeom prst="flowChartConnector">
            <a:avLst/>
          </a:prstGeom>
          <a:solidFill>
            <a:schemeClr val="tx1"/>
          </a:solidFill>
          <a:ln>
            <a:solidFill>
              <a:srgbClr val="00B0F0"/>
            </a:solidFill>
          </a:ln>
          <a:scene3d>
            <a:camera prst="orthographicFront"/>
            <a:lightRig rig="threeP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0305" name="Footer Placeholder 3"/>
          <p:cNvSpPr>
            <a:spLocks noGrp="1"/>
          </p:cNvSpPr>
          <p:nvPr>
            <p:ph type="ftr" sz="quarter" idx="11"/>
          </p:nvPr>
        </p:nvSpPr>
        <p:spPr>
          <a:xfrm>
            <a:off x="2852738" y="6315184"/>
            <a:ext cx="3819525" cy="476250"/>
          </a:xfrm>
          <a:noFill/>
        </p:spPr>
        <p:txBody>
          <a:bodyPr/>
          <a:lstStyle/>
          <a:p>
            <a:r>
              <a:rPr lang="en-US" dirty="0" smtClean="0"/>
              <a:t>Cummins Confidential</a:t>
            </a:r>
          </a:p>
        </p:txBody>
      </p:sp>
      <p:sp>
        <p:nvSpPr>
          <p:cNvPr id="10306" name="Rectangle 5"/>
          <p:cNvSpPr>
            <a:spLocks noChangeArrowheads="1"/>
          </p:cNvSpPr>
          <p:nvPr/>
        </p:nvSpPr>
        <p:spPr bwMode="auto">
          <a:xfrm>
            <a:off x="4359275" y="2327105"/>
            <a:ext cx="42863" cy="158750"/>
          </a:xfrm>
          <a:prstGeom prst="rect">
            <a:avLst/>
          </a:prstGeom>
          <a:solidFill>
            <a:srgbClr val="00FFFF"/>
          </a:solidFill>
          <a:ln w="9525">
            <a:solidFill>
              <a:schemeClr val="tx1"/>
            </a:solidFill>
            <a:miter lim="800000"/>
            <a:headEnd/>
            <a:tailEnd/>
          </a:ln>
        </p:spPr>
        <p:txBody>
          <a:bodyPr wrap="none" anchor="ctr"/>
          <a:lstStyle/>
          <a:p>
            <a:pPr>
              <a:buFont typeface="Wingdings" pitchFamily="2" charset="2"/>
              <a:buNone/>
            </a:pPr>
            <a:endParaRPr lang="en-US"/>
          </a:p>
        </p:txBody>
      </p:sp>
      <p:sp>
        <p:nvSpPr>
          <p:cNvPr id="10307" name="Text Box 85"/>
          <p:cNvSpPr txBox="1">
            <a:spLocks noChangeArrowheads="1"/>
          </p:cNvSpPr>
          <p:nvPr/>
        </p:nvSpPr>
        <p:spPr bwMode="auto">
          <a:xfrm>
            <a:off x="3330575" y="2439817"/>
            <a:ext cx="1087438" cy="522288"/>
          </a:xfrm>
          <a:prstGeom prst="rect">
            <a:avLst/>
          </a:prstGeom>
          <a:noFill/>
          <a:ln w="12700" algn="ctr">
            <a:noFill/>
            <a:miter lim="800000"/>
            <a:headEnd/>
            <a:tailEnd/>
          </a:ln>
        </p:spPr>
        <p:txBody>
          <a:bodyPr>
            <a:spAutoFit/>
          </a:bodyPr>
          <a:lstStyle/>
          <a:p>
            <a:pPr algn="r" eaLnBrk="0" hangingPunct="0">
              <a:spcBef>
                <a:spcPct val="50000"/>
              </a:spcBef>
              <a:buClr>
                <a:srgbClr val="DA0823"/>
              </a:buClr>
              <a:buFont typeface="Wingdings" pitchFamily="2" charset="2"/>
              <a:buNone/>
            </a:pPr>
            <a:r>
              <a:rPr lang="en-US" sz="1400" b="1"/>
              <a:t>NOx Sensing</a:t>
            </a:r>
          </a:p>
        </p:txBody>
      </p:sp>
      <p:cxnSp>
        <p:nvCxnSpPr>
          <p:cNvPr id="10308" name="AutoShape 94"/>
          <p:cNvCxnSpPr>
            <a:cxnSpLocks noChangeShapeType="1"/>
            <a:stCxn id="10306" idx="2"/>
            <a:endCxn id="10264" idx="0"/>
          </p:cNvCxnSpPr>
          <p:nvPr/>
        </p:nvCxnSpPr>
        <p:spPr bwMode="auto">
          <a:xfrm rot="16200000" flipH="1">
            <a:off x="4580732" y="2286623"/>
            <a:ext cx="1295400" cy="1693863"/>
          </a:xfrm>
          <a:prstGeom prst="bentConnector3">
            <a:avLst>
              <a:gd name="adj1" fmla="val 50000"/>
            </a:avLst>
          </a:prstGeom>
          <a:noFill/>
          <a:ln w="9525">
            <a:solidFill>
              <a:schemeClr val="tx1"/>
            </a:solidFill>
            <a:miter lim="800000"/>
            <a:headEnd/>
            <a:tailEnd type="triangle" w="med" len="med"/>
          </a:ln>
        </p:spPr>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stCondLst>
                                    <p:cond delay="0"/>
                                  </p:stCondLst>
                                  <p:childTnLst>
                                    <p:animMotion origin="layout" path="M -0.22083 -0.00555 L 0.15417 -0.00555 " pathEditMode="relative" rAng="0" ptsTypes="AA">
                                      <p:cBhvr>
                                        <p:cTn id="6" dur="2000" fill="hold"/>
                                        <p:tgtEl>
                                          <p:spTgt spid="129"/>
                                        </p:tgtEl>
                                        <p:attrNameLst>
                                          <p:attrName>ppt_x</p:attrName>
                                          <p:attrName>ppt_y</p:attrName>
                                        </p:attrNameLst>
                                      </p:cBhvr>
                                      <p:rCtr x="188" y="0"/>
                                    </p:animMotion>
                                  </p:childTnLst>
                                </p:cTn>
                              </p:par>
                              <p:par>
                                <p:cTn id="7" presetID="63" presetClass="path" presetSubtype="0" repeatCount="indefinite" accel="50000" fill="hold" grpId="0" nodeType="withEffect">
                                  <p:stCondLst>
                                    <p:cond delay="500"/>
                                  </p:stCondLst>
                                  <p:childTnLst>
                                    <p:animMotion origin="layout" path="M -0.17084 -0.01666 L 0.20417 -0.01666 " pathEditMode="relative" rAng="0" ptsTypes="AA">
                                      <p:cBhvr>
                                        <p:cTn id="8" dur="2000" fill="hold"/>
                                        <p:tgtEl>
                                          <p:spTgt spid="126"/>
                                        </p:tgtEl>
                                        <p:attrNameLst>
                                          <p:attrName>ppt_x</p:attrName>
                                          <p:attrName>ppt_y</p:attrName>
                                        </p:attrNameLst>
                                      </p:cBhvr>
                                      <p:rCtr x="188" y="0"/>
                                    </p:animMotion>
                                  </p:childTnLst>
                                </p:cTn>
                              </p:par>
                              <p:par>
                                <p:cTn id="9" presetID="63" presetClass="path" presetSubtype="0" repeatCount="indefinite" accel="50000" fill="hold" grpId="0" nodeType="withEffect">
                                  <p:stCondLst>
                                    <p:cond delay="1000"/>
                                  </p:stCondLst>
                                  <p:childTnLst>
                                    <p:animMotion origin="layout" path="M -0.20156 0.00116 L 0.16042 0.01019 " pathEditMode="relative" rAng="0" ptsTypes="AA">
                                      <p:cBhvr>
                                        <p:cTn id="10" dur="2000" fill="hold"/>
                                        <p:tgtEl>
                                          <p:spTgt spid="134"/>
                                        </p:tgtEl>
                                        <p:attrNameLst>
                                          <p:attrName>ppt_x</p:attrName>
                                          <p:attrName>ppt_y</p:attrName>
                                        </p:attrNameLst>
                                      </p:cBhvr>
                                      <p:rCtr x="181" y="4"/>
                                    </p:animMotion>
                                  </p:childTnLst>
                                </p:cTn>
                              </p:par>
                              <p:par>
                                <p:cTn id="11" presetID="63" presetClass="path" presetSubtype="0" repeatCount="indefinite" accel="50000" fill="hold" grpId="0" nodeType="withEffect">
                                  <p:stCondLst>
                                    <p:cond delay="1500"/>
                                  </p:stCondLst>
                                  <p:childTnLst>
                                    <p:animMotion origin="layout" path="M -0.2099 0.00764 L 0.1651 0.00764 " pathEditMode="relative" rAng="0" ptsTypes="AA">
                                      <p:cBhvr>
                                        <p:cTn id="12" dur="2000" fill="hold"/>
                                        <p:tgtEl>
                                          <p:spTgt spid="136"/>
                                        </p:tgtEl>
                                        <p:attrNameLst>
                                          <p:attrName>ppt_x</p:attrName>
                                          <p:attrName>ppt_y</p:attrName>
                                        </p:attrNameLst>
                                      </p:cBhvr>
                                      <p:rCtr x="188" y="0"/>
                                    </p:animMotion>
                                  </p:childTnLst>
                                </p:cTn>
                              </p:par>
                              <p:par>
                                <p:cTn id="13" presetID="63" presetClass="path" presetSubtype="0" repeatCount="indefinite" accel="50000" fill="hold" grpId="0" nodeType="withEffect">
                                  <p:stCondLst>
                                    <p:cond delay="0"/>
                                  </p:stCondLst>
                                  <p:childTnLst>
                                    <p:animMotion origin="layout" path="M -0.03073 -0.03612 L 0.23594 -0.03612 " pathEditMode="fixed" rAng="0" ptsTypes="AA">
                                      <p:cBhvr>
                                        <p:cTn id="14" dur="2000" fill="hold"/>
                                        <p:tgtEl>
                                          <p:spTgt spid="128"/>
                                        </p:tgtEl>
                                        <p:attrNameLst>
                                          <p:attrName>ppt_x</p:attrName>
                                          <p:attrName>ppt_y</p:attrName>
                                        </p:attrNameLst>
                                      </p:cBhvr>
                                      <p:rCtr x="133" y="0"/>
                                    </p:animMotion>
                                  </p:childTnLst>
                                </p:cTn>
                              </p:par>
                              <p:par>
                                <p:cTn id="15" presetID="63" presetClass="path" presetSubtype="0" repeatCount="indefinite" accel="50000" fill="hold" grpId="0" nodeType="withEffect">
                                  <p:stCondLst>
                                    <p:cond delay="500"/>
                                  </p:stCondLst>
                                  <p:childTnLst>
                                    <p:animMotion origin="layout" path="M -0.09584 -0.01667 L 0.15416 -0.01667 " pathEditMode="fixed" rAng="0" ptsTypes="AA">
                                      <p:cBhvr>
                                        <p:cTn id="16" dur="2000" fill="hold"/>
                                        <p:tgtEl>
                                          <p:spTgt spid="137"/>
                                        </p:tgtEl>
                                        <p:attrNameLst>
                                          <p:attrName>ppt_x</p:attrName>
                                          <p:attrName>ppt_y</p:attrName>
                                        </p:attrNameLst>
                                      </p:cBhvr>
                                      <p:rCtr x="125" y="0"/>
                                    </p:animMotion>
                                  </p:childTnLst>
                                </p:cTn>
                              </p:par>
                              <p:par>
                                <p:cTn id="17" presetID="63" presetClass="path" presetSubtype="0" repeatCount="indefinite" accel="50000" fill="hold" grpId="0" nodeType="withEffect">
                                  <p:stCondLst>
                                    <p:cond delay="1000"/>
                                  </p:stCondLst>
                                  <p:childTnLst>
                                    <p:animMotion origin="layout" path="M -0.03021 0.01042 L 0.26146 0.01042 " pathEditMode="fixed" rAng="0" ptsTypes="AA">
                                      <p:cBhvr>
                                        <p:cTn id="18" dur="2000" fill="hold"/>
                                        <p:tgtEl>
                                          <p:spTgt spid="138"/>
                                        </p:tgtEl>
                                        <p:attrNameLst>
                                          <p:attrName>ppt_x</p:attrName>
                                          <p:attrName>ppt_y</p:attrName>
                                        </p:attrNameLst>
                                      </p:cBhvr>
                                      <p:rCtr x="146" y="0"/>
                                    </p:animMotion>
                                  </p:childTnLst>
                                </p:cTn>
                              </p:par>
                              <p:par>
                                <p:cTn id="19" presetID="63" presetClass="path" presetSubtype="0" repeatCount="indefinite" accel="50000" fill="hold" grpId="0" nodeType="withEffect">
                                  <p:stCondLst>
                                    <p:cond delay="1000"/>
                                  </p:stCondLst>
                                  <p:childTnLst>
                                    <p:animMotion origin="layout" path="M -0.07917 -0.01389 L 0.17083 -0.01389 " pathEditMode="fixed" rAng="0" ptsTypes="AA">
                                      <p:cBhvr>
                                        <p:cTn id="20" dur="2000" fill="hold"/>
                                        <p:tgtEl>
                                          <p:spTgt spid="140"/>
                                        </p:tgtEl>
                                        <p:attrNameLst>
                                          <p:attrName>ppt_x</p:attrName>
                                          <p:attrName>ppt_y</p:attrName>
                                        </p:attrNameLst>
                                      </p:cBhvr>
                                      <p:rCtr x="125" y="0"/>
                                    </p:animMotion>
                                  </p:childTnLst>
                                </p:cTn>
                              </p:par>
                              <p:par>
                                <p:cTn id="21" presetID="0" presetClass="path" presetSubtype="0" repeatCount="indefinite" accel="50000" decel="50000" fill="hold" nodeType="withEffect">
                                  <p:stCondLst>
                                    <p:cond delay="0"/>
                                  </p:stCondLst>
                                  <p:childTnLst>
                                    <p:animMotion origin="layout" path="M 1.94444E-6 -3.7037E-7 C -0.00104 -0.04954 -0.00191 -0.09884 -0.00209 -0.12037 C -0.00226 -0.1419 -0.00243 -0.12755 -0.0007 -0.12893 C 0.00104 -0.13032 -0.01042 -0.12917 0.00781 -0.12893 C 0.02604 -0.1287 0.09114 -0.12801 0.10903 -0.12824 C 0.12691 -0.12847 0.11406 -0.1287 0.11493 -0.13079 C 0.1158 -0.13287 0.11423 -0.09375 0.11423 -0.14028 C 0.11423 -0.18681 0.11493 -0.36412 0.11493 -0.41042 C 0.11493 -0.45671 0.11545 -0.4169 0.11423 -0.41829 C 0.11302 -0.41968 0.11545 -0.41921 0.10781 -0.41898 C 0.10017 -0.41875 0.07552 -0.41643 0.06875 -0.41736 C 0.06198 -0.41829 0.06736 -0.41458 0.06684 -0.425 C 0.06632 -0.43542 0.06441 -0.46713 0.06545 -0.47963 C 0.06649 -0.49213 0.06684 -0.4956 0.07274 -0.49954 C 0.07864 -0.50347 0.09062 -0.50509 0.10052 -0.50393 C 0.11041 -0.50278 0.12083 -0.49352 0.13246 -0.49259 C 0.1441 -0.49167 0.16024 -0.49838 0.17066 -0.49792 C 0.18107 -0.49745 0.18941 -0.48796 0.19548 -0.48912 C 0.20156 -0.49028 0.19896 -0.50718 0.20712 -0.50486 C 0.21528 -0.50255 0.23611 -0.4713 0.24479 -0.47454 C 0.25347 -0.47778 0.25712 -0.5169 0.25972 -0.52477 " pathEditMode="relative" rAng="0" ptsTypes="aaaaaaaaaaaaaaaaaaaaA">
                                      <p:cBhvr>
                                        <p:cTn id="22" dur="5000" fill="hold"/>
                                        <p:tgtEl>
                                          <p:spTgt spid="141"/>
                                        </p:tgtEl>
                                        <p:attrNameLst>
                                          <p:attrName>ppt_x</p:attrName>
                                          <p:attrName>ppt_y</p:attrName>
                                        </p:attrNameLst>
                                      </p:cBhvr>
                                      <p:rCtr x="125" y="-262"/>
                                    </p:animMotion>
                                  </p:childTnLst>
                                </p:cTn>
                              </p:par>
                              <p:par>
                                <p:cTn id="23" presetID="0" presetClass="path" presetSubtype="0" repeatCount="indefinite" accel="50000" decel="50000" fill="hold" nodeType="withEffect">
                                  <p:stCondLst>
                                    <p:cond delay="1500"/>
                                  </p:stCondLst>
                                  <p:childTnLst>
                                    <p:animMotion origin="layout" path="M -0.01614 -0.02129 C -0.01718 -0.07082 -0.01805 -0.12011 -0.01823 -0.14163 C -0.0184 -0.16316 -0.01857 -0.14881 -0.01684 -0.1502 C -0.0151 -0.15159 -0.02656 -0.15043 -0.00833 -0.1502 C 0.0099 -0.14997 0.075 -0.14927 0.09288 -0.1495 C 0.11077 -0.14973 0.09792 -0.14997 0.09879 -0.15205 C 0.09966 -0.15413 0.09809 -0.11502 0.09809 -0.16154 C 0.09809 -0.20805 0.09879 -0.38533 0.09879 -0.43161 C 0.09879 -0.4779 0.09931 -0.43809 0.09809 -0.43948 C 0.09688 -0.44087 0.09931 -0.44041 0.09167 -0.44018 C 0.08403 -0.43994 0.05938 -0.43763 0.05261 -0.43856 C 0.04584 -0.43948 0.05122 -0.43578 0.0507 -0.44619 C 0.05018 -0.45661 0.04827 -0.48831 0.04931 -0.50081 C 0.05035 -0.51331 0.0507 -0.51678 0.0566 -0.52071 C 0.0625 -0.52465 0.07448 -0.52627 0.08438 -0.52511 C 0.09427 -0.52395 0.10469 -0.5147 0.11632 -0.51377 C 0.12795 -0.51284 0.1441 -0.51956 0.15452 -0.51909 C 0.16493 -0.51863 0.17327 -0.50914 0.17934 -0.5103 C 0.18542 -0.51146 0.18282 -0.52835 0.19098 -0.52604 C 0.19913 -0.52372 0.21997 -0.49248 0.22865 -0.49572 C 0.23733 -0.49896 0.24098 -0.53807 0.24358 -0.54594 " pathEditMode="relative" rAng="0" ptsTypes="aaaaaaaaaaaaaaaaaaaaA">
                                      <p:cBhvr>
                                        <p:cTn id="24" dur="5000" fill="hold"/>
                                        <p:tgtEl>
                                          <p:spTgt spid="143"/>
                                        </p:tgtEl>
                                        <p:attrNameLst>
                                          <p:attrName>ppt_x</p:attrName>
                                          <p:attrName>ppt_y</p:attrName>
                                        </p:attrNameLst>
                                      </p:cBhvr>
                                      <p:rCtr x="125" y="-262"/>
                                    </p:animMotion>
                                  </p:childTnLst>
                                </p:cTn>
                              </p:par>
                              <p:par>
                                <p:cTn id="25" presetID="0" presetClass="path" presetSubtype="0" repeatCount="indefinite" accel="50000" decel="50000" fill="hold" nodeType="withEffect">
                                  <p:stCondLst>
                                    <p:cond delay="3000"/>
                                  </p:stCondLst>
                                  <p:childTnLst>
                                    <p:animMotion origin="layout" path="M 0.00694 -0.0405 C 0.0059 -0.09003 0.00503 -0.13932 0.00486 -0.16084 C 0.00468 -0.18237 0.00451 -0.16802 0.00625 -0.16941 C 0.00798 -0.1708 -0.00348 -0.16964 0.01475 -0.16941 C 0.03298 -0.16918 0.09809 -0.16848 0.11597 -0.16871 C 0.13385 -0.16894 0.121 -0.16918 0.12187 -0.17126 C 0.12274 -0.17334 0.12118 -0.13423 0.12118 -0.18075 C 0.12118 -0.22726 0.12187 -0.40454 0.12187 -0.45082 C 0.12187 -0.49711 0.12239 -0.4573 0.12118 -0.45869 C 0.11996 -0.46008 0.12239 -0.45962 0.11475 -0.45939 C 0.10711 -0.45915 0.08246 -0.45684 0.07569 -0.45777 C 0.06892 -0.45869 0.0743 -0.45499 0.07378 -0.4654 C 0.07326 -0.47582 0.07135 -0.50752 0.07239 -0.52002 C 0.07343 -0.53252 0.07378 -0.53599 0.07968 -0.53992 C 0.08559 -0.54386 0.09756 -0.54548 0.10746 -0.54432 C 0.11736 -0.54316 0.12777 -0.53391 0.13941 -0.53298 C 0.15104 -0.53205 0.16718 -0.53877 0.1776 -0.5383 C 0.18802 -0.53784 0.19635 -0.52835 0.20243 -0.52951 C 0.2085 -0.53067 0.2059 -0.54756 0.21406 -0.54525 C 0.22222 -0.54293 0.24305 -0.51169 0.25173 -0.51493 C 0.26041 -0.51817 0.26406 -0.55728 0.26666 -0.56515 " pathEditMode="relative" rAng="0" ptsTypes="aaaaaaaaaaaaaaaaaaaaA">
                                      <p:cBhvr>
                                        <p:cTn id="26" dur="5000" fill="hold"/>
                                        <p:tgtEl>
                                          <p:spTgt spid="145"/>
                                        </p:tgtEl>
                                        <p:attrNameLst>
                                          <p:attrName>ppt_x</p:attrName>
                                          <p:attrName>ppt_y</p:attrName>
                                        </p:attrNameLst>
                                      </p:cBhvr>
                                      <p:rCtr x="125" y="-262"/>
                                    </p:animMotion>
                                  </p:childTnLst>
                                </p:cTn>
                              </p:par>
                              <p:par>
                                <p:cTn id="27" presetID="0" presetClass="path" presetSubtype="0" repeatCount="indefinite" accel="50000" decel="50000" fill="hold" nodeType="withEffect">
                                  <p:stCondLst>
                                    <p:cond delay="4500"/>
                                  </p:stCondLst>
                                  <p:childTnLst>
                                    <p:animMotion origin="layout" path="M 0.02153 -0.00787 C 0.02049 -0.0574 0.01962 -0.10669 0.01944 -0.12821 C 0.01927 -0.14974 0.0191 -0.13539 0.02083 -0.13678 C 0.02257 -0.13817 0.01111 -0.13701 0.02934 -0.13678 C 0.04757 -0.13655 0.11267 -0.13585 0.13055 -0.13608 C 0.14844 -0.13631 0.13559 -0.13655 0.13646 -0.13863 C 0.13733 -0.14071 0.13576 -0.1016 0.13576 -0.14812 C 0.13576 -0.19463 0.13646 -0.37191 0.13646 -0.41819 C 0.13646 -0.46448 0.13698 -0.42467 0.13576 -0.42606 C 0.13455 -0.42745 0.13698 -0.42699 0.12934 -0.42676 C 0.1217 -0.42652 0.09705 -0.42421 0.09028 -0.42514 C 0.08351 -0.42606 0.08889 -0.42236 0.08837 -0.43277 C 0.08785 -0.44319 0.08594 -0.47489 0.08698 -0.48739 C 0.08802 -0.49989 0.08837 -0.50336 0.09427 -0.50729 C 0.10017 -0.51123 0.11215 -0.51285 0.12205 -0.51169 C 0.13194 -0.51053 0.14236 -0.50128 0.15399 -0.50035 C 0.16562 -0.49942 0.18177 -0.50614 0.19219 -0.50567 C 0.2026 -0.50521 0.21094 -0.49572 0.21701 -0.49688 C 0.22309 -0.49804 0.22049 -0.51493 0.22865 -0.51262 C 0.2368 -0.5103 0.25764 -0.47906 0.26632 -0.4823 C 0.275 -0.48554 0.27865 -0.52465 0.28125 -0.53252 " pathEditMode="relative" rAng="0" ptsTypes="aaaaaaaaaaaaaaaaaaaaA">
                                      <p:cBhvr>
                                        <p:cTn id="28" dur="5000" fill="hold"/>
                                        <p:tgtEl>
                                          <p:spTgt spid="146"/>
                                        </p:tgtEl>
                                        <p:attrNameLst>
                                          <p:attrName>ppt_x</p:attrName>
                                          <p:attrName>ppt_y</p:attrName>
                                        </p:attrNameLst>
                                      </p:cBhvr>
                                      <p:rCtr x="125" y="-2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8" grpId="0" animBg="1"/>
      <p:bldP spid="129" grpId="0" animBg="1"/>
      <p:bldP spid="134" grpId="0" animBg="1"/>
      <p:bldP spid="136" grpId="0" animBg="1"/>
      <p:bldP spid="137" grpId="0" animBg="1"/>
      <p:bldP spid="138" grpId="0" animBg="1"/>
      <p:bldP spid="1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93"/>
          <p:cNvSpPr>
            <a:spLocks noChangeArrowheads="1"/>
          </p:cNvSpPr>
          <p:nvPr/>
        </p:nvSpPr>
        <p:spPr bwMode="auto">
          <a:xfrm>
            <a:off x="5656263" y="1921856"/>
            <a:ext cx="3060700" cy="722313"/>
          </a:xfrm>
          <a:prstGeom prst="flowChartPreparation">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sp>
        <p:nvSpPr>
          <p:cNvPr id="24579" name="Rectangle 3"/>
          <p:cNvSpPr>
            <a:spLocks noChangeArrowheads="1"/>
          </p:cNvSpPr>
          <p:nvPr/>
        </p:nvSpPr>
        <p:spPr bwMode="auto">
          <a:xfrm>
            <a:off x="3152775" y="2148869"/>
            <a:ext cx="2746375" cy="265112"/>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sp>
        <p:nvSpPr>
          <p:cNvPr id="35844" name="Rectangle 4"/>
          <p:cNvSpPr>
            <a:spLocks noChangeArrowheads="1"/>
          </p:cNvSpPr>
          <p:nvPr/>
        </p:nvSpPr>
        <p:spPr bwMode="auto">
          <a:xfrm>
            <a:off x="8212138" y="2510819"/>
            <a:ext cx="42862" cy="158750"/>
          </a:xfrm>
          <a:prstGeom prst="rect">
            <a:avLst/>
          </a:prstGeom>
          <a:solidFill>
            <a:srgbClr val="FF0000"/>
          </a:solidFill>
          <a:ln w="9525">
            <a:solidFill>
              <a:schemeClr val="tx1"/>
            </a:solidFill>
            <a:miter lim="800000"/>
            <a:headEnd/>
            <a:tailEnd/>
          </a:ln>
        </p:spPr>
        <p:txBody>
          <a:bodyPr wrap="none" anchor="ctr"/>
          <a:lstStyle/>
          <a:p>
            <a:pPr algn="r">
              <a:spcBef>
                <a:spcPct val="35000"/>
              </a:spcBef>
              <a:buClr>
                <a:srgbClr val="FF140A"/>
              </a:buClr>
              <a:buFont typeface="Wingdings" pitchFamily="2" charset="2"/>
              <a:buNone/>
            </a:pPr>
            <a:endParaRPr lang="en-US"/>
          </a:p>
        </p:txBody>
      </p:sp>
      <p:sp>
        <p:nvSpPr>
          <p:cNvPr id="35845" name="Rectangle 5"/>
          <p:cNvSpPr>
            <a:spLocks noChangeArrowheads="1"/>
          </p:cNvSpPr>
          <p:nvPr/>
        </p:nvSpPr>
        <p:spPr bwMode="auto">
          <a:xfrm>
            <a:off x="8715375" y="2391756"/>
            <a:ext cx="42863" cy="158750"/>
          </a:xfrm>
          <a:prstGeom prst="rect">
            <a:avLst/>
          </a:prstGeom>
          <a:solidFill>
            <a:srgbClr val="00FFFF"/>
          </a:solidFill>
          <a:ln w="9525">
            <a:solidFill>
              <a:schemeClr val="tx1"/>
            </a:solidFill>
            <a:miter lim="800000"/>
            <a:headEnd/>
            <a:tailEnd/>
          </a:ln>
        </p:spPr>
        <p:txBody>
          <a:bodyPr wrap="none" anchor="ctr"/>
          <a:lstStyle/>
          <a:p>
            <a:pPr algn="r">
              <a:spcBef>
                <a:spcPct val="35000"/>
              </a:spcBef>
              <a:buClr>
                <a:srgbClr val="FF140A"/>
              </a:buClr>
              <a:buFont typeface="Wingdings" pitchFamily="2" charset="2"/>
              <a:buNone/>
            </a:pPr>
            <a:endParaRPr lang="en-US"/>
          </a:p>
        </p:txBody>
      </p:sp>
      <p:sp>
        <p:nvSpPr>
          <p:cNvPr id="35846" name="Line 2"/>
          <p:cNvSpPr>
            <a:spLocks noChangeShapeType="1"/>
          </p:cNvSpPr>
          <p:nvPr/>
        </p:nvSpPr>
        <p:spPr bwMode="auto">
          <a:xfrm>
            <a:off x="2630488" y="1815494"/>
            <a:ext cx="0" cy="639762"/>
          </a:xfrm>
          <a:prstGeom prst="line">
            <a:avLst/>
          </a:prstGeom>
          <a:noFill/>
          <a:ln w="38100">
            <a:solidFill>
              <a:srgbClr val="FF9900"/>
            </a:solidFill>
            <a:round/>
            <a:headEnd/>
            <a:tailEnd type="triangle" w="med" len="med"/>
          </a:ln>
        </p:spPr>
        <p:txBody>
          <a:bodyPr wrap="none" anchor="ctr"/>
          <a:lstStyle/>
          <a:p>
            <a:endParaRPr lang="en-US"/>
          </a:p>
        </p:txBody>
      </p:sp>
      <p:sp>
        <p:nvSpPr>
          <p:cNvPr id="24583" name="Rectangle 3"/>
          <p:cNvSpPr>
            <a:spLocks noChangeArrowheads="1"/>
          </p:cNvSpPr>
          <p:nvPr/>
        </p:nvSpPr>
        <p:spPr bwMode="auto">
          <a:xfrm>
            <a:off x="2098675" y="2159981"/>
            <a:ext cx="568325" cy="255588"/>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grpSp>
        <p:nvGrpSpPr>
          <p:cNvPr id="2" name="Group 4"/>
          <p:cNvGrpSpPr>
            <a:grpSpLocks/>
          </p:cNvGrpSpPr>
          <p:nvPr/>
        </p:nvGrpSpPr>
        <p:grpSpPr bwMode="auto">
          <a:xfrm flipV="1">
            <a:off x="2605088" y="2042506"/>
            <a:ext cx="541337" cy="549275"/>
            <a:chOff x="1104" y="960"/>
            <a:chExt cx="341" cy="346"/>
          </a:xfrm>
        </p:grpSpPr>
        <p:sp>
          <p:nvSpPr>
            <p:cNvPr id="35966" name="Rectangle 5"/>
            <p:cNvSpPr>
              <a:spLocks noChangeArrowheads="1"/>
            </p:cNvSpPr>
            <p:nvPr/>
          </p:nvSpPr>
          <p:spPr bwMode="auto">
            <a:xfrm rot="5400000">
              <a:off x="1291" y="919"/>
              <a:ext cx="74" cy="156"/>
            </a:xfrm>
            <a:prstGeom prst="rect">
              <a:avLst/>
            </a:prstGeom>
            <a:noFill/>
            <a:ln w="9525">
              <a:solidFill>
                <a:schemeClr val="tx1"/>
              </a:solidFill>
              <a:miter lim="800000"/>
              <a:headEnd/>
              <a:tailEnd/>
            </a:ln>
          </p:spPr>
          <p:txBody>
            <a:bodyPr rot="10800000" vert="eaVert" wrap="none" anchor="ctr"/>
            <a:lstStyle/>
            <a:p>
              <a:pPr>
                <a:buFont typeface="Wingdings" pitchFamily="2" charset="2"/>
                <a:buNone/>
              </a:pPr>
              <a:endParaRPr lang="en-US" sz="2400"/>
            </a:p>
          </p:txBody>
        </p:sp>
        <p:sp>
          <p:nvSpPr>
            <p:cNvPr id="35967" name="Rectangle 6"/>
            <p:cNvSpPr>
              <a:spLocks noChangeArrowheads="1"/>
            </p:cNvSpPr>
            <p:nvPr/>
          </p:nvSpPr>
          <p:spPr bwMode="auto">
            <a:xfrm rot="5400000">
              <a:off x="1324" y="1122"/>
              <a:ext cx="164" cy="79"/>
            </a:xfrm>
            <a:prstGeom prst="rect">
              <a:avLst/>
            </a:prstGeom>
            <a:solidFill>
              <a:schemeClr val="bg1"/>
            </a:solidFill>
            <a:ln w="9525">
              <a:solidFill>
                <a:schemeClr val="tx1"/>
              </a:solidFill>
              <a:miter lim="800000"/>
              <a:headEnd/>
              <a:tailEnd/>
            </a:ln>
          </p:spPr>
          <p:txBody>
            <a:bodyPr wrap="none" anchor="ctr"/>
            <a:lstStyle/>
            <a:p>
              <a:pPr algn="r" eaLnBrk="0" hangingPunct="0">
                <a:buFont typeface="Wingdings" pitchFamily="2" charset="2"/>
                <a:buNone/>
              </a:pPr>
              <a:endParaRPr lang="en-US" sz="1100"/>
            </a:p>
          </p:txBody>
        </p:sp>
        <p:sp>
          <p:nvSpPr>
            <p:cNvPr id="35968" name="AutoShape 7"/>
            <p:cNvSpPr>
              <a:spLocks noChangeArrowheads="1"/>
            </p:cNvSpPr>
            <p:nvPr/>
          </p:nvSpPr>
          <p:spPr bwMode="auto">
            <a:xfrm rot="16200000" flipV="1">
              <a:off x="1193" y="1091"/>
              <a:ext cx="269" cy="156"/>
            </a:xfrm>
            <a:prstGeom prst="flowChartManualInput">
              <a:avLst/>
            </a:prstGeom>
            <a:solidFill>
              <a:schemeClr val="bg1"/>
            </a:solidFill>
            <a:ln w="9525">
              <a:solidFill>
                <a:schemeClr val="tx1"/>
              </a:solidFill>
              <a:miter lim="800000"/>
              <a:headEnd/>
              <a:tailEnd/>
            </a:ln>
          </p:spPr>
          <p:txBody>
            <a:bodyPr rot="10800000" vert="eaVert" wrap="none" anchor="ctr"/>
            <a:lstStyle/>
            <a:p>
              <a:pPr>
                <a:buFont typeface="Wingdings" pitchFamily="2" charset="2"/>
                <a:buNone/>
              </a:pPr>
              <a:endParaRPr lang="en-US" sz="2400"/>
            </a:p>
          </p:txBody>
        </p:sp>
        <p:sp>
          <p:nvSpPr>
            <p:cNvPr id="35969" name="Line 8"/>
            <p:cNvSpPr>
              <a:spLocks noChangeShapeType="1"/>
            </p:cNvSpPr>
            <p:nvPr/>
          </p:nvSpPr>
          <p:spPr bwMode="auto">
            <a:xfrm rot="5400000">
              <a:off x="1104" y="1167"/>
              <a:ext cx="252" cy="0"/>
            </a:xfrm>
            <a:prstGeom prst="line">
              <a:avLst/>
            </a:prstGeom>
            <a:noFill/>
            <a:ln w="38100">
              <a:solidFill>
                <a:schemeClr val="tx1"/>
              </a:solidFill>
              <a:round/>
              <a:headEnd/>
              <a:tailEnd/>
            </a:ln>
          </p:spPr>
          <p:txBody>
            <a:bodyPr wrap="none" anchor="ctr"/>
            <a:lstStyle/>
            <a:p>
              <a:endParaRPr lang="en-US"/>
            </a:p>
          </p:txBody>
        </p:sp>
        <p:sp>
          <p:nvSpPr>
            <p:cNvPr id="35970" name="AutoShape 9"/>
            <p:cNvSpPr>
              <a:spLocks noChangeArrowheads="1"/>
            </p:cNvSpPr>
            <p:nvPr/>
          </p:nvSpPr>
          <p:spPr bwMode="auto">
            <a:xfrm rot="5400000" flipV="1">
              <a:off x="1020" y="1119"/>
              <a:ext cx="271" cy="103"/>
            </a:xfrm>
            <a:prstGeom prst="flowChartManualInput">
              <a:avLst/>
            </a:prstGeom>
            <a:solidFill>
              <a:schemeClr val="bg1"/>
            </a:solidFill>
            <a:ln w="9525">
              <a:solidFill>
                <a:schemeClr val="tx1"/>
              </a:solidFill>
              <a:miter lim="800000"/>
              <a:headEnd/>
              <a:tailEnd/>
            </a:ln>
          </p:spPr>
          <p:txBody>
            <a:bodyPr vert="eaVert" wrap="none" anchor="ctr"/>
            <a:lstStyle/>
            <a:p>
              <a:pPr>
                <a:buFont typeface="Wingdings" pitchFamily="2" charset="2"/>
                <a:buNone/>
              </a:pPr>
              <a:endParaRPr lang="en-US" sz="2400"/>
            </a:p>
          </p:txBody>
        </p:sp>
      </p:grpSp>
      <p:sp>
        <p:nvSpPr>
          <p:cNvPr id="35849" name="Line 10"/>
          <p:cNvSpPr>
            <a:spLocks noChangeShapeType="1"/>
          </p:cNvSpPr>
          <p:nvPr/>
        </p:nvSpPr>
        <p:spPr bwMode="auto">
          <a:xfrm>
            <a:off x="1233488" y="1813906"/>
            <a:ext cx="0" cy="658813"/>
          </a:xfrm>
          <a:prstGeom prst="line">
            <a:avLst/>
          </a:prstGeom>
          <a:noFill/>
          <a:ln w="38100">
            <a:solidFill>
              <a:srgbClr val="FF9900"/>
            </a:solidFill>
            <a:round/>
            <a:headEnd/>
            <a:tailEnd type="triangle" w="med" len="med"/>
          </a:ln>
        </p:spPr>
        <p:txBody>
          <a:bodyPr wrap="none" anchor="ctr"/>
          <a:lstStyle/>
          <a:p>
            <a:endParaRPr lang="en-US"/>
          </a:p>
        </p:txBody>
      </p:sp>
      <p:grpSp>
        <p:nvGrpSpPr>
          <p:cNvPr id="3" name="Group 11"/>
          <p:cNvGrpSpPr>
            <a:grpSpLocks/>
          </p:cNvGrpSpPr>
          <p:nvPr/>
        </p:nvGrpSpPr>
        <p:grpSpPr bwMode="auto">
          <a:xfrm>
            <a:off x="1004888" y="1813906"/>
            <a:ext cx="1776412" cy="2903538"/>
            <a:chOff x="324" y="1398"/>
            <a:chExt cx="934" cy="1649"/>
          </a:xfrm>
        </p:grpSpPr>
        <p:sp>
          <p:nvSpPr>
            <p:cNvPr id="35958" name="Line 12"/>
            <p:cNvSpPr>
              <a:spLocks noChangeShapeType="1"/>
            </p:cNvSpPr>
            <p:nvPr/>
          </p:nvSpPr>
          <p:spPr bwMode="auto">
            <a:xfrm rot="-5400000">
              <a:off x="814" y="1028"/>
              <a:ext cx="0" cy="739"/>
            </a:xfrm>
            <a:prstGeom prst="line">
              <a:avLst/>
            </a:prstGeom>
            <a:noFill/>
            <a:ln w="38100">
              <a:solidFill>
                <a:srgbClr val="FF9900"/>
              </a:solidFill>
              <a:round/>
              <a:headEnd/>
              <a:tailEnd type="none" w="med" len="lg"/>
            </a:ln>
          </p:spPr>
          <p:txBody>
            <a:bodyPr wrap="none" anchor="ctr"/>
            <a:lstStyle/>
            <a:p>
              <a:endParaRPr lang="en-US"/>
            </a:p>
          </p:txBody>
        </p:sp>
        <p:grpSp>
          <p:nvGrpSpPr>
            <p:cNvPr id="4" name="Group 13"/>
            <p:cNvGrpSpPr>
              <a:grpSpLocks/>
            </p:cNvGrpSpPr>
            <p:nvPr/>
          </p:nvGrpSpPr>
          <p:grpSpPr bwMode="auto">
            <a:xfrm>
              <a:off x="444" y="2782"/>
              <a:ext cx="814" cy="265"/>
              <a:chOff x="439" y="3813"/>
              <a:chExt cx="893" cy="326"/>
            </a:xfrm>
          </p:grpSpPr>
          <p:sp>
            <p:nvSpPr>
              <p:cNvPr id="35963" name="Line 14"/>
              <p:cNvSpPr>
                <a:spLocks noChangeShapeType="1"/>
              </p:cNvSpPr>
              <p:nvPr/>
            </p:nvSpPr>
            <p:spPr bwMode="auto">
              <a:xfrm flipH="1">
                <a:off x="439" y="4136"/>
                <a:ext cx="893" cy="3"/>
              </a:xfrm>
              <a:prstGeom prst="line">
                <a:avLst/>
              </a:prstGeom>
              <a:noFill/>
              <a:ln w="38100">
                <a:solidFill>
                  <a:srgbClr val="3366FF"/>
                </a:solidFill>
                <a:round/>
                <a:headEnd/>
                <a:tailEnd type="none" w="med" len="lg"/>
              </a:ln>
            </p:spPr>
            <p:txBody>
              <a:bodyPr wrap="none" anchor="ctr"/>
              <a:lstStyle/>
              <a:p>
                <a:endParaRPr lang="en-US"/>
              </a:p>
            </p:txBody>
          </p:sp>
          <p:sp>
            <p:nvSpPr>
              <p:cNvPr id="35964" name="Line 15"/>
              <p:cNvSpPr>
                <a:spLocks noChangeShapeType="1"/>
              </p:cNvSpPr>
              <p:nvPr/>
            </p:nvSpPr>
            <p:spPr bwMode="auto">
              <a:xfrm rot="16200000" flipH="1">
                <a:off x="280" y="3973"/>
                <a:ext cx="319" cy="0"/>
              </a:xfrm>
              <a:prstGeom prst="line">
                <a:avLst/>
              </a:prstGeom>
              <a:noFill/>
              <a:ln w="38100">
                <a:solidFill>
                  <a:srgbClr val="3366FF"/>
                </a:solidFill>
                <a:round/>
                <a:headEnd/>
                <a:tailEnd type="none" w="med" len="lg"/>
              </a:ln>
            </p:spPr>
            <p:txBody>
              <a:bodyPr wrap="none" anchor="ctr"/>
              <a:lstStyle/>
              <a:p>
                <a:endParaRPr lang="en-US"/>
              </a:p>
            </p:txBody>
          </p:sp>
          <p:sp>
            <p:nvSpPr>
              <p:cNvPr id="35965" name="Line 16"/>
              <p:cNvSpPr>
                <a:spLocks noChangeShapeType="1"/>
              </p:cNvSpPr>
              <p:nvPr/>
            </p:nvSpPr>
            <p:spPr bwMode="auto">
              <a:xfrm rot="-5400000">
                <a:off x="1176" y="3978"/>
                <a:ext cx="288" cy="0"/>
              </a:xfrm>
              <a:prstGeom prst="line">
                <a:avLst/>
              </a:prstGeom>
              <a:noFill/>
              <a:ln w="38100">
                <a:solidFill>
                  <a:srgbClr val="3366FF"/>
                </a:solidFill>
                <a:round/>
                <a:headEnd/>
                <a:tailEnd type="triangle" w="med" len="med"/>
              </a:ln>
            </p:spPr>
            <p:txBody>
              <a:bodyPr/>
              <a:lstStyle/>
              <a:p>
                <a:endParaRPr lang="en-US"/>
              </a:p>
            </p:txBody>
          </p:sp>
        </p:grpSp>
        <p:grpSp>
          <p:nvGrpSpPr>
            <p:cNvPr id="5" name="Group 17"/>
            <p:cNvGrpSpPr>
              <a:grpSpLocks/>
            </p:cNvGrpSpPr>
            <p:nvPr/>
          </p:nvGrpSpPr>
          <p:grpSpPr bwMode="auto">
            <a:xfrm>
              <a:off x="324" y="1788"/>
              <a:ext cx="207" cy="978"/>
              <a:chOff x="292" y="2826"/>
              <a:chExt cx="228" cy="1200"/>
            </a:xfrm>
          </p:grpSpPr>
          <p:sp>
            <p:nvSpPr>
              <p:cNvPr id="35961" name="Rectangle 18"/>
              <p:cNvSpPr>
                <a:spLocks noChangeAspect="1" noChangeArrowheads="1"/>
              </p:cNvSpPr>
              <p:nvPr/>
            </p:nvSpPr>
            <p:spPr bwMode="auto">
              <a:xfrm rot="10800000">
                <a:off x="292" y="2826"/>
                <a:ext cx="228" cy="1200"/>
              </a:xfrm>
              <a:prstGeom prst="rect">
                <a:avLst/>
              </a:prstGeom>
              <a:gradFill rotWithShape="0">
                <a:gsLst>
                  <a:gs pos="0">
                    <a:srgbClr val="FDFD03"/>
                  </a:gs>
                  <a:gs pos="100000">
                    <a:srgbClr val="0066FF"/>
                  </a:gs>
                </a:gsLst>
                <a:lin ang="5400000" scaled="1"/>
              </a:gradFill>
              <a:ln w="38100">
                <a:solidFill>
                  <a:srgbClr val="E00000"/>
                </a:solidFill>
                <a:miter lim="800000"/>
                <a:headEnd/>
                <a:tailEnd/>
              </a:ln>
            </p:spPr>
            <p:txBody>
              <a:bodyPr rot="10800000" wrap="none" anchor="ctr"/>
              <a:lstStyle/>
              <a:p>
                <a:pPr>
                  <a:buFont typeface="Wingdings" pitchFamily="2" charset="2"/>
                  <a:buNone/>
                </a:pPr>
                <a:endParaRPr lang="en-US" sz="2400"/>
              </a:p>
            </p:txBody>
          </p:sp>
          <p:sp>
            <p:nvSpPr>
              <p:cNvPr id="35962" name="Text Box 19"/>
              <p:cNvSpPr txBox="1">
                <a:spLocks noChangeAspect="1" noChangeArrowheads="1"/>
              </p:cNvSpPr>
              <p:nvPr/>
            </p:nvSpPr>
            <p:spPr bwMode="auto">
              <a:xfrm rot="-5400000">
                <a:off x="-120" y="3335"/>
                <a:ext cx="1072" cy="159"/>
              </a:xfrm>
              <a:prstGeom prst="rect">
                <a:avLst/>
              </a:prstGeom>
              <a:noFill/>
              <a:ln w="9525" algn="ctr">
                <a:noFill/>
                <a:miter lim="800000"/>
                <a:headEnd/>
                <a:tailEnd/>
              </a:ln>
            </p:spPr>
            <p:txBody>
              <a:bodyPr wrap="none">
                <a:spAutoFit/>
              </a:bodyPr>
              <a:lstStyle/>
              <a:p>
                <a:pPr algn="r" eaLnBrk="0" hangingPunct="0">
                  <a:buFont typeface="Wingdings" pitchFamily="2" charset="2"/>
                  <a:buNone/>
                </a:pPr>
                <a:r>
                  <a:rPr lang="en-US" sz="1200" b="1"/>
                  <a:t>Turbo After Cooler</a:t>
                </a:r>
              </a:p>
            </p:txBody>
          </p:sp>
        </p:grpSp>
      </p:grpSp>
      <p:grpSp>
        <p:nvGrpSpPr>
          <p:cNvPr id="6" name="Group 20"/>
          <p:cNvGrpSpPr>
            <a:grpSpLocks/>
          </p:cNvGrpSpPr>
          <p:nvPr/>
        </p:nvGrpSpPr>
        <p:grpSpPr bwMode="auto">
          <a:xfrm>
            <a:off x="1506538" y="3283931"/>
            <a:ext cx="2459037" cy="976313"/>
            <a:chOff x="507" y="2191"/>
            <a:chExt cx="1549" cy="615"/>
          </a:xfrm>
        </p:grpSpPr>
        <p:sp>
          <p:nvSpPr>
            <p:cNvPr id="35949" name="Rectangle 21"/>
            <p:cNvSpPr>
              <a:spLocks noChangeArrowheads="1"/>
            </p:cNvSpPr>
            <p:nvPr/>
          </p:nvSpPr>
          <p:spPr bwMode="auto">
            <a:xfrm rot="5400000">
              <a:off x="1051" y="1647"/>
              <a:ext cx="461" cy="1549"/>
            </a:xfrm>
            <a:prstGeom prst="rect">
              <a:avLst/>
            </a:prstGeom>
            <a:solidFill>
              <a:srgbClr val="00FF00"/>
            </a:solidFill>
            <a:ln w="9525">
              <a:solidFill>
                <a:schemeClr val="tx1"/>
              </a:solidFill>
              <a:miter lim="800000"/>
              <a:headEnd/>
              <a:tailEnd/>
            </a:ln>
          </p:spPr>
          <p:txBody>
            <a:bodyPr rot="10800000" vert="eaVert" wrap="none" anchor="ctr"/>
            <a:lstStyle/>
            <a:p>
              <a:pPr>
                <a:buFont typeface="Wingdings" pitchFamily="2" charset="2"/>
                <a:buNone/>
              </a:pPr>
              <a:endParaRPr lang="en-US" sz="2400"/>
            </a:p>
          </p:txBody>
        </p:sp>
        <p:sp>
          <p:nvSpPr>
            <p:cNvPr id="35950" name="Oval 22"/>
            <p:cNvSpPr>
              <a:spLocks noChangeArrowheads="1"/>
            </p:cNvSpPr>
            <p:nvPr/>
          </p:nvSpPr>
          <p:spPr bwMode="auto">
            <a:xfrm rot="8100000">
              <a:off x="1783" y="2359"/>
              <a:ext cx="206" cy="207"/>
            </a:xfrm>
            <a:prstGeom prst="ellipse">
              <a:avLst/>
            </a:prstGeom>
            <a:solidFill>
              <a:srgbClr val="00FF00"/>
            </a:solidFill>
            <a:ln w="9525">
              <a:solidFill>
                <a:schemeClr val="tx1"/>
              </a:solidFill>
              <a:round/>
              <a:headEnd/>
              <a:tailEnd/>
            </a:ln>
          </p:spPr>
          <p:txBody>
            <a:bodyPr rot="10800000" wrap="none" anchor="ctr"/>
            <a:lstStyle/>
            <a:p>
              <a:pPr algn="r" eaLnBrk="0" hangingPunct="0">
                <a:buFont typeface="Wingdings" pitchFamily="2" charset="2"/>
                <a:buNone/>
              </a:pPr>
              <a:endParaRPr lang="en-US" sz="1100"/>
            </a:p>
          </p:txBody>
        </p:sp>
        <p:sp>
          <p:nvSpPr>
            <p:cNvPr id="35951" name="Oval 23"/>
            <p:cNvSpPr>
              <a:spLocks noChangeArrowheads="1"/>
            </p:cNvSpPr>
            <p:nvPr/>
          </p:nvSpPr>
          <p:spPr bwMode="auto">
            <a:xfrm rot="8100000">
              <a:off x="1537" y="2357"/>
              <a:ext cx="206" cy="209"/>
            </a:xfrm>
            <a:prstGeom prst="ellipse">
              <a:avLst/>
            </a:prstGeom>
            <a:solidFill>
              <a:srgbClr val="00FF00"/>
            </a:solidFill>
            <a:ln w="9525">
              <a:solidFill>
                <a:schemeClr val="tx1"/>
              </a:solidFill>
              <a:round/>
              <a:headEnd/>
              <a:tailEnd/>
            </a:ln>
          </p:spPr>
          <p:txBody>
            <a:bodyPr rot="10800000" wrap="none" anchor="ctr"/>
            <a:lstStyle/>
            <a:p>
              <a:pPr algn="r" eaLnBrk="0" hangingPunct="0">
                <a:buFont typeface="Wingdings" pitchFamily="2" charset="2"/>
                <a:buNone/>
              </a:pPr>
              <a:endParaRPr lang="en-US" sz="1100"/>
            </a:p>
          </p:txBody>
        </p:sp>
        <p:sp>
          <p:nvSpPr>
            <p:cNvPr id="35952" name="Oval 24"/>
            <p:cNvSpPr>
              <a:spLocks noChangeArrowheads="1"/>
            </p:cNvSpPr>
            <p:nvPr/>
          </p:nvSpPr>
          <p:spPr bwMode="auto">
            <a:xfrm rot="8100000">
              <a:off x="1294" y="2356"/>
              <a:ext cx="206" cy="210"/>
            </a:xfrm>
            <a:prstGeom prst="ellipse">
              <a:avLst/>
            </a:prstGeom>
            <a:solidFill>
              <a:srgbClr val="00FF00"/>
            </a:solidFill>
            <a:ln w="9525">
              <a:solidFill>
                <a:schemeClr val="tx1"/>
              </a:solidFill>
              <a:round/>
              <a:headEnd/>
              <a:tailEnd/>
            </a:ln>
          </p:spPr>
          <p:txBody>
            <a:bodyPr rot="10800000" wrap="none" anchor="ctr"/>
            <a:lstStyle/>
            <a:p>
              <a:pPr algn="r" eaLnBrk="0" hangingPunct="0">
                <a:buFont typeface="Wingdings" pitchFamily="2" charset="2"/>
                <a:buNone/>
              </a:pPr>
              <a:endParaRPr lang="en-US" sz="1100"/>
            </a:p>
          </p:txBody>
        </p:sp>
        <p:sp>
          <p:nvSpPr>
            <p:cNvPr id="35953" name="Oval 25"/>
            <p:cNvSpPr>
              <a:spLocks noChangeArrowheads="1"/>
            </p:cNvSpPr>
            <p:nvPr/>
          </p:nvSpPr>
          <p:spPr bwMode="auto">
            <a:xfrm rot="8100000">
              <a:off x="1057" y="2363"/>
              <a:ext cx="206" cy="207"/>
            </a:xfrm>
            <a:prstGeom prst="ellipse">
              <a:avLst/>
            </a:prstGeom>
            <a:solidFill>
              <a:srgbClr val="00FF00"/>
            </a:solidFill>
            <a:ln w="9525">
              <a:solidFill>
                <a:schemeClr val="tx1"/>
              </a:solidFill>
              <a:round/>
              <a:headEnd/>
              <a:tailEnd/>
            </a:ln>
          </p:spPr>
          <p:txBody>
            <a:bodyPr rot="10800000" wrap="none" anchor="ctr"/>
            <a:lstStyle/>
            <a:p>
              <a:pPr algn="r" eaLnBrk="0" hangingPunct="0">
                <a:buFont typeface="Wingdings" pitchFamily="2" charset="2"/>
                <a:buNone/>
              </a:pPr>
              <a:endParaRPr lang="en-US" sz="1100"/>
            </a:p>
          </p:txBody>
        </p:sp>
        <p:sp>
          <p:nvSpPr>
            <p:cNvPr id="35954" name="Oval 26"/>
            <p:cNvSpPr>
              <a:spLocks noChangeArrowheads="1"/>
            </p:cNvSpPr>
            <p:nvPr/>
          </p:nvSpPr>
          <p:spPr bwMode="auto">
            <a:xfrm rot="8100000">
              <a:off x="815" y="2359"/>
              <a:ext cx="207" cy="206"/>
            </a:xfrm>
            <a:prstGeom prst="ellipse">
              <a:avLst/>
            </a:prstGeom>
            <a:solidFill>
              <a:srgbClr val="00FF00"/>
            </a:solidFill>
            <a:ln w="9525">
              <a:solidFill>
                <a:schemeClr val="tx1"/>
              </a:solidFill>
              <a:round/>
              <a:headEnd/>
              <a:tailEnd/>
            </a:ln>
          </p:spPr>
          <p:txBody>
            <a:bodyPr rot="10800000" wrap="none" anchor="ctr"/>
            <a:lstStyle/>
            <a:p>
              <a:pPr algn="r" eaLnBrk="0" hangingPunct="0">
                <a:buFont typeface="Wingdings" pitchFamily="2" charset="2"/>
                <a:buNone/>
              </a:pPr>
              <a:endParaRPr lang="en-US" sz="1100"/>
            </a:p>
          </p:txBody>
        </p:sp>
        <p:sp>
          <p:nvSpPr>
            <p:cNvPr id="35955" name="Oval 27"/>
            <p:cNvSpPr>
              <a:spLocks noChangeArrowheads="1"/>
            </p:cNvSpPr>
            <p:nvPr/>
          </p:nvSpPr>
          <p:spPr bwMode="auto">
            <a:xfrm rot="8100000">
              <a:off x="573" y="2363"/>
              <a:ext cx="206" cy="202"/>
            </a:xfrm>
            <a:prstGeom prst="ellipse">
              <a:avLst/>
            </a:prstGeom>
            <a:solidFill>
              <a:srgbClr val="00FF00"/>
            </a:solidFill>
            <a:ln w="9525">
              <a:solidFill>
                <a:schemeClr val="tx1"/>
              </a:solidFill>
              <a:round/>
              <a:headEnd/>
              <a:tailEnd/>
            </a:ln>
          </p:spPr>
          <p:txBody>
            <a:bodyPr rot="10800000" wrap="none" anchor="ctr"/>
            <a:lstStyle/>
            <a:p>
              <a:pPr algn="r" eaLnBrk="0" hangingPunct="0">
                <a:buFont typeface="Wingdings" pitchFamily="2" charset="2"/>
                <a:buNone/>
              </a:pPr>
              <a:endParaRPr lang="en-US" sz="1100"/>
            </a:p>
          </p:txBody>
        </p:sp>
        <p:sp>
          <p:nvSpPr>
            <p:cNvPr id="35956" name="AutoShape 28"/>
            <p:cNvSpPr>
              <a:spLocks/>
            </p:cNvSpPr>
            <p:nvPr/>
          </p:nvSpPr>
          <p:spPr bwMode="auto">
            <a:xfrm rot="5400000">
              <a:off x="1243" y="2002"/>
              <a:ext cx="77" cy="1377"/>
            </a:xfrm>
            <a:prstGeom prst="rightBracket">
              <a:avLst>
                <a:gd name="adj" fmla="val 149026"/>
              </a:avLst>
            </a:prstGeom>
            <a:solidFill>
              <a:srgbClr val="00FF00"/>
            </a:solidFill>
            <a:ln w="9525">
              <a:solidFill>
                <a:schemeClr val="tx1"/>
              </a:solidFill>
              <a:round/>
              <a:headEnd/>
              <a:tailEnd/>
            </a:ln>
          </p:spPr>
          <p:txBody>
            <a:bodyPr rot="10800000" vert="eaVert" wrap="none" anchor="ctr"/>
            <a:lstStyle/>
            <a:p>
              <a:pPr>
                <a:buFont typeface="Wingdings" pitchFamily="2" charset="2"/>
                <a:buNone/>
              </a:pPr>
              <a:endParaRPr lang="en-US" sz="2400"/>
            </a:p>
          </p:txBody>
        </p:sp>
        <p:sp>
          <p:nvSpPr>
            <p:cNvPr id="35957" name="Rectangle 29"/>
            <p:cNvSpPr>
              <a:spLocks noChangeArrowheads="1"/>
            </p:cNvSpPr>
            <p:nvPr/>
          </p:nvSpPr>
          <p:spPr bwMode="auto">
            <a:xfrm rot="5400000">
              <a:off x="1243" y="2682"/>
              <a:ext cx="77" cy="171"/>
            </a:xfrm>
            <a:prstGeom prst="rect">
              <a:avLst/>
            </a:prstGeom>
            <a:solidFill>
              <a:srgbClr val="00FF00"/>
            </a:solidFill>
            <a:ln w="9525">
              <a:solidFill>
                <a:schemeClr val="tx1"/>
              </a:solidFill>
              <a:miter lim="800000"/>
              <a:headEnd/>
              <a:tailEnd/>
            </a:ln>
          </p:spPr>
          <p:txBody>
            <a:bodyPr rot="10800000" vert="eaVert" wrap="none" anchor="ctr"/>
            <a:lstStyle/>
            <a:p>
              <a:pPr>
                <a:buFont typeface="Wingdings" pitchFamily="2" charset="2"/>
                <a:buNone/>
              </a:pPr>
              <a:endParaRPr lang="en-US" sz="2400"/>
            </a:p>
          </p:txBody>
        </p:sp>
      </p:grpSp>
      <p:grpSp>
        <p:nvGrpSpPr>
          <p:cNvPr id="7" name="Group 31"/>
          <p:cNvGrpSpPr>
            <a:grpSpLocks/>
          </p:cNvGrpSpPr>
          <p:nvPr/>
        </p:nvGrpSpPr>
        <p:grpSpPr bwMode="auto">
          <a:xfrm>
            <a:off x="2757488" y="4047519"/>
            <a:ext cx="4306887" cy="2414587"/>
            <a:chOff x="2198" y="1668"/>
            <a:chExt cx="2713" cy="1521"/>
          </a:xfrm>
        </p:grpSpPr>
        <p:grpSp>
          <p:nvGrpSpPr>
            <p:cNvPr id="8" name="Group 32"/>
            <p:cNvGrpSpPr>
              <a:grpSpLocks/>
            </p:cNvGrpSpPr>
            <p:nvPr/>
          </p:nvGrpSpPr>
          <p:grpSpPr bwMode="auto">
            <a:xfrm>
              <a:off x="2198" y="1668"/>
              <a:ext cx="1728" cy="1521"/>
              <a:chOff x="2198" y="1668"/>
              <a:chExt cx="1728" cy="1521"/>
            </a:xfrm>
          </p:grpSpPr>
          <p:sp>
            <p:nvSpPr>
              <p:cNvPr id="35936" name="Rectangle 33"/>
              <p:cNvSpPr>
                <a:spLocks noChangeArrowheads="1"/>
              </p:cNvSpPr>
              <p:nvPr/>
            </p:nvSpPr>
            <p:spPr bwMode="auto">
              <a:xfrm>
                <a:off x="3360" y="2018"/>
                <a:ext cx="314" cy="240"/>
              </a:xfrm>
              <a:prstGeom prst="rect">
                <a:avLst/>
              </a:prstGeom>
              <a:solidFill>
                <a:schemeClr val="folHlink"/>
              </a:solidFill>
              <a:ln w="9525">
                <a:solidFill>
                  <a:schemeClr val="tx1"/>
                </a:solidFill>
                <a:miter lim="800000"/>
                <a:headEnd/>
                <a:tailEnd/>
              </a:ln>
            </p:spPr>
            <p:txBody>
              <a:bodyPr wrap="none" anchor="ctr"/>
              <a:lstStyle/>
              <a:p>
                <a:pPr>
                  <a:buFont typeface="Wingdings" pitchFamily="2" charset="2"/>
                  <a:buNone/>
                </a:pPr>
                <a:endParaRPr lang="en-US" sz="2400"/>
              </a:p>
            </p:txBody>
          </p:sp>
          <p:sp>
            <p:nvSpPr>
              <p:cNvPr id="35937" name="Line 34"/>
              <p:cNvSpPr>
                <a:spLocks noChangeShapeType="1"/>
              </p:cNvSpPr>
              <p:nvPr/>
            </p:nvSpPr>
            <p:spPr bwMode="auto">
              <a:xfrm rot="16200000" flipV="1">
                <a:off x="3378" y="2810"/>
                <a:ext cx="0" cy="116"/>
              </a:xfrm>
              <a:prstGeom prst="line">
                <a:avLst/>
              </a:prstGeom>
              <a:noFill/>
              <a:ln w="76200">
                <a:solidFill>
                  <a:schemeClr val="tx1"/>
                </a:solidFill>
                <a:round/>
                <a:headEnd/>
                <a:tailEnd/>
              </a:ln>
            </p:spPr>
            <p:txBody>
              <a:bodyPr wrap="none" anchor="ctr"/>
              <a:lstStyle/>
              <a:p>
                <a:endParaRPr lang="en-US"/>
              </a:p>
            </p:txBody>
          </p:sp>
          <p:sp>
            <p:nvSpPr>
              <p:cNvPr id="35938" name="Line 35"/>
              <p:cNvSpPr>
                <a:spLocks noChangeShapeType="1"/>
              </p:cNvSpPr>
              <p:nvPr/>
            </p:nvSpPr>
            <p:spPr bwMode="auto">
              <a:xfrm flipH="1">
                <a:off x="3082" y="2140"/>
                <a:ext cx="671" cy="0"/>
              </a:xfrm>
              <a:prstGeom prst="line">
                <a:avLst/>
              </a:prstGeom>
              <a:noFill/>
              <a:ln w="28575">
                <a:solidFill>
                  <a:srgbClr val="FF00FF"/>
                </a:solidFill>
                <a:round/>
                <a:headEnd/>
                <a:tailEnd/>
              </a:ln>
            </p:spPr>
            <p:txBody>
              <a:bodyPr wrap="none" anchor="ctr"/>
              <a:lstStyle/>
              <a:p>
                <a:endParaRPr lang="en-US"/>
              </a:p>
            </p:txBody>
          </p:sp>
          <p:sp>
            <p:nvSpPr>
              <p:cNvPr id="35939" name="Text Box 37"/>
              <p:cNvSpPr txBox="1">
                <a:spLocks noChangeArrowheads="1"/>
              </p:cNvSpPr>
              <p:nvPr/>
            </p:nvSpPr>
            <p:spPr bwMode="auto">
              <a:xfrm>
                <a:off x="3188" y="2232"/>
                <a:ext cx="722" cy="202"/>
              </a:xfrm>
              <a:prstGeom prst="rect">
                <a:avLst/>
              </a:prstGeom>
              <a:noFill/>
              <a:ln w="9525">
                <a:noFill/>
                <a:miter lim="800000"/>
                <a:headEnd/>
                <a:tailEnd/>
              </a:ln>
            </p:spPr>
            <p:txBody>
              <a:bodyPr wrap="none" anchor="ctr">
                <a:spAutoFit/>
              </a:bodyPr>
              <a:lstStyle/>
              <a:p>
                <a:pPr algn="r" eaLnBrk="0" hangingPunct="0">
                  <a:buFont typeface="Wingdings" pitchFamily="2" charset="2"/>
                  <a:buNone/>
                </a:pPr>
                <a:r>
                  <a:rPr lang="en-US" sz="1500" b="1"/>
                  <a:t>DEF Pump</a:t>
                </a:r>
              </a:p>
            </p:txBody>
          </p:sp>
          <p:sp>
            <p:nvSpPr>
              <p:cNvPr id="35940" name="AutoShape 38"/>
              <p:cNvSpPr>
                <a:spLocks noChangeArrowheads="1"/>
              </p:cNvSpPr>
              <p:nvPr/>
            </p:nvSpPr>
            <p:spPr bwMode="auto">
              <a:xfrm>
                <a:off x="3457" y="2079"/>
                <a:ext cx="124" cy="117"/>
              </a:xfrm>
              <a:prstGeom prst="flowChartSummingJunction">
                <a:avLst/>
              </a:prstGeom>
              <a:solidFill>
                <a:schemeClr val="bg1"/>
              </a:solidFill>
              <a:ln w="9525">
                <a:solidFill>
                  <a:schemeClr val="tx1"/>
                </a:solidFill>
                <a:round/>
                <a:headEnd/>
                <a:tailEnd/>
              </a:ln>
            </p:spPr>
            <p:txBody>
              <a:bodyPr wrap="none" anchor="ctr"/>
              <a:lstStyle/>
              <a:p>
                <a:pPr>
                  <a:buFont typeface="Wingdings" pitchFamily="2" charset="2"/>
                  <a:buNone/>
                </a:pPr>
                <a:endParaRPr lang="en-US" sz="2400"/>
              </a:p>
            </p:txBody>
          </p:sp>
          <p:grpSp>
            <p:nvGrpSpPr>
              <p:cNvPr id="9" name="Group 39"/>
              <p:cNvGrpSpPr>
                <a:grpSpLocks/>
              </p:cNvGrpSpPr>
              <p:nvPr/>
            </p:nvGrpSpPr>
            <p:grpSpPr bwMode="auto">
              <a:xfrm>
                <a:off x="2814" y="2469"/>
                <a:ext cx="521" cy="517"/>
                <a:chOff x="2748" y="2469"/>
                <a:chExt cx="672" cy="728"/>
              </a:xfrm>
            </p:grpSpPr>
            <p:sp>
              <p:nvSpPr>
                <p:cNvPr id="35947" name="Rectangle 40"/>
                <p:cNvSpPr>
                  <a:spLocks noChangeArrowheads="1"/>
                </p:cNvSpPr>
                <p:nvPr/>
              </p:nvSpPr>
              <p:spPr bwMode="auto">
                <a:xfrm>
                  <a:off x="2748" y="2469"/>
                  <a:ext cx="672" cy="728"/>
                </a:xfrm>
                <a:prstGeom prst="rect">
                  <a:avLst/>
                </a:prstGeom>
                <a:gradFill rotWithShape="0">
                  <a:gsLst>
                    <a:gs pos="0">
                      <a:srgbClr val="B2B2B2"/>
                    </a:gs>
                    <a:gs pos="50000">
                      <a:srgbClr val="F8F8F8"/>
                    </a:gs>
                    <a:gs pos="100000">
                      <a:srgbClr val="B2B2B2"/>
                    </a:gs>
                  </a:gsLst>
                  <a:lin ang="5400000" scaled="1"/>
                </a:gradFill>
                <a:ln w="9525" algn="ctr">
                  <a:solidFill>
                    <a:schemeClr val="tx1"/>
                  </a:solidFill>
                  <a:miter lim="800000"/>
                  <a:headEnd/>
                  <a:tailEnd/>
                </a:ln>
              </p:spPr>
              <p:txBody>
                <a:bodyPr wrap="none" anchor="ctr"/>
                <a:lstStyle/>
                <a:p>
                  <a:pPr>
                    <a:buFont typeface="Wingdings" pitchFamily="2" charset="2"/>
                    <a:buNone/>
                  </a:pPr>
                  <a:endParaRPr lang="en-US" sz="2400"/>
                </a:p>
              </p:txBody>
            </p:sp>
            <p:sp>
              <p:nvSpPr>
                <p:cNvPr id="35948" name="Rectangle 41"/>
                <p:cNvSpPr>
                  <a:spLocks noChangeArrowheads="1"/>
                </p:cNvSpPr>
                <p:nvPr/>
              </p:nvSpPr>
              <p:spPr bwMode="auto">
                <a:xfrm>
                  <a:off x="2748" y="2717"/>
                  <a:ext cx="672" cy="480"/>
                </a:xfrm>
                <a:prstGeom prst="rect">
                  <a:avLst/>
                </a:prstGeom>
                <a:solidFill>
                  <a:srgbClr val="0000FF"/>
                </a:solidFill>
                <a:ln w="9525">
                  <a:solidFill>
                    <a:schemeClr val="tx1"/>
                  </a:solidFill>
                  <a:miter lim="800000"/>
                  <a:headEnd/>
                  <a:tailEnd/>
                </a:ln>
              </p:spPr>
              <p:txBody>
                <a:bodyPr wrap="none" anchor="ctr"/>
                <a:lstStyle/>
                <a:p>
                  <a:pPr algn="r" eaLnBrk="0" hangingPunct="0">
                    <a:spcBef>
                      <a:spcPct val="50000"/>
                    </a:spcBef>
                    <a:buClr>
                      <a:srgbClr val="DA0823"/>
                    </a:buClr>
                    <a:buFont typeface="Wingdings" pitchFamily="2" charset="2"/>
                    <a:buNone/>
                  </a:pPr>
                  <a:r>
                    <a:rPr lang="en-US" sz="1400" b="1">
                      <a:solidFill>
                        <a:schemeClr val="bg1"/>
                      </a:solidFill>
                    </a:rPr>
                    <a:t>DEF</a:t>
                  </a:r>
                </a:p>
              </p:txBody>
            </p:sp>
          </p:grpSp>
          <p:sp>
            <p:nvSpPr>
              <p:cNvPr id="35942" name="Text Box 42"/>
              <p:cNvSpPr txBox="1">
                <a:spLocks noChangeArrowheads="1"/>
              </p:cNvSpPr>
              <p:nvPr/>
            </p:nvSpPr>
            <p:spPr bwMode="auto">
              <a:xfrm>
                <a:off x="2198" y="2985"/>
                <a:ext cx="1728" cy="204"/>
              </a:xfrm>
              <a:prstGeom prst="rect">
                <a:avLst/>
              </a:prstGeom>
              <a:noFill/>
              <a:ln w="9525">
                <a:noFill/>
                <a:miter lim="800000"/>
                <a:headEnd/>
                <a:tailEnd/>
              </a:ln>
            </p:spPr>
            <p:txBody>
              <a:bodyPr anchor="ctr">
                <a:spAutoFit/>
              </a:bodyPr>
              <a:lstStyle/>
              <a:p>
                <a:pPr algn="r" eaLnBrk="0" hangingPunct="0">
                  <a:buFont typeface="Wingdings" pitchFamily="2" charset="2"/>
                  <a:buNone/>
                </a:pPr>
                <a:r>
                  <a:rPr lang="en-US" sz="1500" b="1"/>
                  <a:t>Diesel Exhaust Fluid Tank</a:t>
                </a:r>
              </a:p>
            </p:txBody>
          </p:sp>
          <p:sp>
            <p:nvSpPr>
              <p:cNvPr id="35943" name="Rectangle 43"/>
              <p:cNvSpPr>
                <a:spLocks noChangeArrowheads="1"/>
              </p:cNvSpPr>
              <p:nvPr/>
            </p:nvSpPr>
            <p:spPr bwMode="auto">
              <a:xfrm>
                <a:off x="2876" y="2413"/>
                <a:ext cx="96" cy="48"/>
              </a:xfrm>
              <a:prstGeom prst="rect">
                <a:avLst/>
              </a:prstGeom>
              <a:solidFill>
                <a:schemeClr val="tx1"/>
              </a:solidFill>
              <a:ln w="9525">
                <a:solidFill>
                  <a:schemeClr val="tx1"/>
                </a:solidFill>
                <a:miter lim="800000"/>
                <a:headEnd/>
                <a:tailEnd/>
              </a:ln>
            </p:spPr>
            <p:txBody>
              <a:bodyPr wrap="none" anchor="ctr"/>
              <a:lstStyle/>
              <a:p>
                <a:pPr>
                  <a:buFont typeface="Wingdings" pitchFamily="2" charset="2"/>
                  <a:buNone/>
                </a:pPr>
                <a:endParaRPr lang="en-US" sz="2400"/>
              </a:p>
            </p:txBody>
          </p:sp>
          <p:sp>
            <p:nvSpPr>
              <p:cNvPr id="35944" name="Line 44"/>
              <p:cNvSpPr>
                <a:spLocks noChangeShapeType="1"/>
              </p:cNvSpPr>
              <p:nvPr/>
            </p:nvSpPr>
            <p:spPr bwMode="auto">
              <a:xfrm flipH="1">
                <a:off x="3744" y="1668"/>
                <a:ext cx="0" cy="480"/>
              </a:xfrm>
              <a:prstGeom prst="line">
                <a:avLst/>
              </a:prstGeom>
              <a:noFill/>
              <a:ln w="28575">
                <a:solidFill>
                  <a:srgbClr val="FF00FF"/>
                </a:solidFill>
                <a:round/>
                <a:headEnd/>
                <a:tailEnd/>
              </a:ln>
            </p:spPr>
            <p:txBody>
              <a:bodyPr wrap="none" anchor="ctr"/>
              <a:lstStyle/>
              <a:p>
                <a:endParaRPr lang="en-US"/>
              </a:p>
            </p:txBody>
          </p:sp>
          <p:sp>
            <p:nvSpPr>
              <p:cNvPr id="35945" name="Text Box 45"/>
              <p:cNvSpPr txBox="1">
                <a:spLocks noChangeArrowheads="1"/>
              </p:cNvSpPr>
              <p:nvPr/>
            </p:nvSpPr>
            <p:spPr bwMode="auto">
              <a:xfrm>
                <a:off x="3807" y="2770"/>
                <a:ext cx="116" cy="192"/>
              </a:xfrm>
              <a:prstGeom prst="rect">
                <a:avLst/>
              </a:prstGeom>
              <a:noFill/>
              <a:ln w="9525">
                <a:noFill/>
                <a:miter lim="800000"/>
                <a:headEnd/>
                <a:tailEnd/>
              </a:ln>
            </p:spPr>
            <p:txBody>
              <a:bodyPr wrap="none">
                <a:spAutoFit/>
              </a:bodyPr>
              <a:lstStyle/>
              <a:p>
                <a:pPr algn="r" eaLnBrk="0" hangingPunct="0">
                  <a:buFont typeface="Wingdings" pitchFamily="2" charset="2"/>
                  <a:buNone/>
                </a:pPr>
                <a:endParaRPr lang="en-US" sz="1400" b="1"/>
              </a:p>
            </p:txBody>
          </p:sp>
          <p:sp>
            <p:nvSpPr>
              <p:cNvPr id="35946" name="Line 36"/>
              <p:cNvSpPr>
                <a:spLocks noChangeShapeType="1"/>
              </p:cNvSpPr>
              <p:nvPr/>
            </p:nvSpPr>
            <p:spPr bwMode="auto">
              <a:xfrm flipV="1">
                <a:off x="3083" y="2133"/>
                <a:ext cx="0" cy="594"/>
              </a:xfrm>
              <a:prstGeom prst="line">
                <a:avLst/>
              </a:prstGeom>
              <a:noFill/>
              <a:ln w="28575">
                <a:solidFill>
                  <a:srgbClr val="FF00FF"/>
                </a:solidFill>
                <a:round/>
                <a:headEnd/>
                <a:tailEnd/>
              </a:ln>
            </p:spPr>
            <p:txBody>
              <a:bodyPr wrap="none" anchor="ctr"/>
              <a:lstStyle/>
              <a:p>
                <a:endParaRPr lang="en-US"/>
              </a:p>
            </p:txBody>
          </p:sp>
        </p:grpSp>
        <p:sp>
          <p:nvSpPr>
            <p:cNvPr id="35935" name="Text Box 46"/>
            <p:cNvSpPr txBox="1">
              <a:spLocks noChangeArrowheads="1"/>
            </p:cNvSpPr>
            <p:nvPr/>
          </p:nvSpPr>
          <p:spPr bwMode="auto">
            <a:xfrm>
              <a:off x="3352" y="2471"/>
              <a:ext cx="1559" cy="192"/>
            </a:xfrm>
            <a:prstGeom prst="rect">
              <a:avLst/>
            </a:prstGeom>
            <a:noFill/>
            <a:ln w="9525">
              <a:noFill/>
              <a:miter lim="800000"/>
              <a:headEnd/>
              <a:tailEnd/>
            </a:ln>
          </p:spPr>
          <p:txBody>
            <a:bodyPr>
              <a:spAutoFit/>
            </a:bodyPr>
            <a:lstStyle/>
            <a:p>
              <a:pPr algn="r">
                <a:buFont typeface="Wingdings" pitchFamily="2" charset="2"/>
                <a:buNone/>
              </a:pPr>
              <a:endParaRPr lang="en-US" sz="1400">
                <a:latin typeface="Arial Black" pitchFamily="34" charset="0"/>
              </a:endParaRPr>
            </a:p>
          </p:txBody>
        </p:sp>
      </p:grpSp>
      <p:sp>
        <p:nvSpPr>
          <p:cNvPr id="35853" name="Text Box 85"/>
          <p:cNvSpPr txBox="1">
            <a:spLocks noChangeArrowheads="1"/>
          </p:cNvSpPr>
          <p:nvPr/>
        </p:nvSpPr>
        <p:spPr bwMode="auto">
          <a:xfrm>
            <a:off x="2617788" y="1766281"/>
            <a:ext cx="685800" cy="304800"/>
          </a:xfrm>
          <a:prstGeom prst="rect">
            <a:avLst/>
          </a:prstGeom>
          <a:noFill/>
          <a:ln w="12700" algn="ctr">
            <a:noFill/>
            <a:miter lim="800000"/>
            <a:headEnd/>
            <a:tailEnd/>
          </a:ln>
        </p:spPr>
        <p:txBody>
          <a:bodyPr wrap="none">
            <a:spAutoFit/>
          </a:bodyPr>
          <a:lstStyle/>
          <a:p>
            <a:pPr eaLnBrk="0" hangingPunct="0">
              <a:spcBef>
                <a:spcPct val="50000"/>
              </a:spcBef>
              <a:buClr>
                <a:srgbClr val="DA0823"/>
              </a:buClr>
              <a:buFont typeface="Wingdings" pitchFamily="2" charset="2"/>
              <a:buNone/>
            </a:pPr>
            <a:r>
              <a:rPr lang="en-US" sz="1400" b="1"/>
              <a:t>Turbo</a:t>
            </a:r>
          </a:p>
        </p:txBody>
      </p:sp>
      <p:grpSp>
        <p:nvGrpSpPr>
          <p:cNvPr id="10" name="Group 86"/>
          <p:cNvGrpSpPr>
            <a:grpSpLocks/>
          </p:cNvGrpSpPr>
          <p:nvPr/>
        </p:nvGrpSpPr>
        <p:grpSpPr bwMode="auto">
          <a:xfrm>
            <a:off x="715963" y="608665"/>
            <a:ext cx="1592262" cy="1671966"/>
            <a:chOff x="325" y="840"/>
            <a:chExt cx="838" cy="852"/>
          </a:xfrm>
        </p:grpSpPr>
        <p:sp>
          <p:nvSpPr>
            <p:cNvPr id="35930" name="Line 87"/>
            <p:cNvSpPr>
              <a:spLocks noChangeShapeType="1"/>
            </p:cNvSpPr>
            <p:nvPr/>
          </p:nvSpPr>
          <p:spPr bwMode="auto">
            <a:xfrm flipH="1" flipV="1">
              <a:off x="664" y="1692"/>
              <a:ext cx="361" cy="0"/>
            </a:xfrm>
            <a:prstGeom prst="line">
              <a:avLst/>
            </a:prstGeom>
            <a:noFill/>
            <a:ln w="50800">
              <a:solidFill>
                <a:srgbClr val="0000FF"/>
              </a:solidFill>
              <a:round/>
              <a:headEnd type="triangle" w="med" len="med"/>
              <a:tailEnd type="none" w="med" len="lg"/>
            </a:ln>
          </p:spPr>
          <p:txBody>
            <a:bodyPr wrap="none" anchor="ctr"/>
            <a:lstStyle/>
            <a:p>
              <a:endParaRPr lang="en-US"/>
            </a:p>
          </p:txBody>
        </p:sp>
        <p:sp>
          <p:nvSpPr>
            <p:cNvPr id="35931" name="Line 88"/>
            <p:cNvSpPr>
              <a:spLocks noChangeShapeType="1"/>
            </p:cNvSpPr>
            <p:nvPr/>
          </p:nvSpPr>
          <p:spPr bwMode="auto">
            <a:xfrm rot="16200000" flipH="1">
              <a:off x="466" y="1475"/>
              <a:ext cx="422" cy="7"/>
            </a:xfrm>
            <a:prstGeom prst="line">
              <a:avLst/>
            </a:prstGeom>
            <a:noFill/>
            <a:ln w="57150">
              <a:solidFill>
                <a:srgbClr val="0000FF"/>
              </a:solidFill>
              <a:round/>
              <a:headEnd/>
              <a:tailEnd type="none" w="med" len="lg"/>
            </a:ln>
          </p:spPr>
          <p:txBody>
            <a:bodyPr wrap="none" anchor="ctr"/>
            <a:lstStyle/>
            <a:p>
              <a:endParaRPr lang="en-US"/>
            </a:p>
          </p:txBody>
        </p:sp>
        <p:sp>
          <p:nvSpPr>
            <p:cNvPr id="35932" name="Text Box 89"/>
            <p:cNvSpPr txBox="1">
              <a:spLocks noChangeArrowheads="1"/>
            </p:cNvSpPr>
            <p:nvPr/>
          </p:nvSpPr>
          <p:spPr bwMode="auto">
            <a:xfrm>
              <a:off x="325" y="840"/>
              <a:ext cx="838" cy="305"/>
            </a:xfrm>
            <a:prstGeom prst="rect">
              <a:avLst/>
            </a:prstGeom>
            <a:noFill/>
            <a:ln w="9525">
              <a:noFill/>
              <a:miter lim="800000"/>
              <a:headEnd/>
              <a:tailEnd/>
            </a:ln>
          </p:spPr>
          <p:txBody>
            <a:bodyPr rIns="274320" anchor="ctr">
              <a:spAutoFit/>
            </a:bodyPr>
            <a:lstStyle/>
            <a:p>
              <a:pPr algn="r" eaLnBrk="0" hangingPunct="0"/>
              <a:endParaRPr lang="en-US" sz="1400" b="1" dirty="0"/>
            </a:p>
            <a:p>
              <a:pPr algn="r" eaLnBrk="0" hangingPunct="0">
                <a:buNone/>
              </a:pPr>
              <a:r>
                <a:rPr lang="en-US" sz="1400" b="1" dirty="0" smtClean="0"/>
                <a:t>Air </a:t>
              </a:r>
              <a:r>
                <a:rPr lang="en-US" sz="1400" b="1" dirty="0"/>
                <a:t>Filter  </a:t>
              </a:r>
            </a:p>
          </p:txBody>
        </p:sp>
        <p:sp>
          <p:nvSpPr>
            <p:cNvPr id="984154" name="AutoShape 90"/>
            <p:cNvSpPr>
              <a:spLocks noChangeArrowheads="1"/>
            </p:cNvSpPr>
            <p:nvPr/>
          </p:nvSpPr>
          <p:spPr bwMode="auto">
            <a:xfrm>
              <a:off x="449" y="1158"/>
              <a:ext cx="480" cy="144"/>
            </a:xfrm>
            <a:custGeom>
              <a:avLst/>
              <a:gdLst>
                <a:gd name="T0" fmla="*/ 420 w 21600"/>
                <a:gd name="T1" fmla="*/ 72 h 21600"/>
                <a:gd name="T2" fmla="*/ 240 w 21600"/>
                <a:gd name="T3" fmla="*/ 144 h 21600"/>
                <a:gd name="T4" fmla="*/ 60 w 21600"/>
                <a:gd name="T5" fmla="*/ 72 h 21600"/>
                <a:gd name="T6" fmla="*/ 24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3366FF"/>
            </a:solidFill>
            <a:ln w="9525">
              <a:solidFill>
                <a:schemeClr val="tx1"/>
              </a:solidFill>
              <a:miter lim="800000"/>
              <a:headEnd/>
              <a:tailEnd/>
            </a:ln>
          </p:spPr>
          <p:txBody>
            <a:bodyPr wrap="none" anchor="ctr"/>
            <a:lstStyle/>
            <a:p>
              <a:pPr>
                <a:defRPr/>
              </a:pPr>
              <a:endParaRPr lang="en-US" sz="2400" dirty="0">
                <a:cs typeface="+mn-cs"/>
              </a:endParaRPr>
            </a:p>
          </p:txBody>
        </p:sp>
      </p:grpSp>
      <p:sp>
        <p:nvSpPr>
          <p:cNvPr id="24633" name="Rectangle 97"/>
          <p:cNvSpPr>
            <a:spLocks noChangeArrowheads="1"/>
          </p:cNvSpPr>
          <p:nvPr/>
        </p:nvSpPr>
        <p:spPr bwMode="auto">
          <a:xfrm>
            <a:off x="8494713" y="2142519"/>
            <a:ext cx="496887" cy="255587"/>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sp>
        <p:nvSpPr>
          <p:cNvPr id="35856" name="Text Box 102"/>
          <p:cNvSpPr txBox="1">
            <a:spLocks noChangeArrowheads="1"/>
          </p:cNvSpPr>
          <p:nvPr/>
        </p:nvSpPr>
        <p:spPr bwMode="auto">
          <a:xfrm>
            <a:off x="7337425" y="1932557"/>
            <a:ext cx="752475" cy="702500"/>
          </a:xfrm>
          <a:prstGeom prst="rect">
            <a:avLst/>
          </a:prstGeom>
          <a:solidFill>
            <a:srgbClr val="00FFFF"/>
          </a:solidFill>
          <a:ln w="6350">
            <a:solidFill>
              <a:schemeClr val="tx1"/>
            </a:solidFill>
            <a:miter lim="800000"/>
            <a:headEnd/>
            <a:tailEnd/>
          </a:ln>
        </p:spPr>
        <p:txBody>
          <a:bodyPr tIns="155448" bIns="146304" anchor="ctr">
            <a:spAutoFit/>
          </a:bodyPr>
          <a:lstStyle/>
          <a:p>
            <a:pPr eaLnBrk="0" hangingPunct="0">
              <a:buFont typeface="Wingdings" pitchFamily="2" charset="2"/>
              <a:buNone/>
            </a:pPr>
            <a:r>
              <a:rPr lang="en-US" sz="1100" b="1" dirty="0"/>
              <a:t>SCR</a:t>
            </a:r>
          </a:p>
          <a:p>
            <a:pPr eaLnBrk="0" hangingPunct="0">
              <a:buFont typeface="Wingdings" pitchFamily="2" charset="2"/>
              <a:buNone/>
            </a:pPr>
            <a:r>
              <a:rPr lang="en-US" sz="1100" b="1" dirty="0"/>
              <a:t>Catalyst</a:t>
            </a:r>
          </a:p>
        </p:txBody>
      </p:sp>
      <p:sp>
        <p:nvSpPr>
          <p:cNvPr id="35857" name="Line 62"/>
          <p:cNvSpPr>
            <a:spLocks noChangeShapeType="1"/>
          </p:cNvSpPr>
          <p:nvPr/>
        </p:nvSpPr>
        <p:spPr bwMode="auto">
          <a:xfrm flipV="1">
            <a:off x="4581525" y="1834544"/>
            <a:ext cx="0" cy="188912"/>
          </a:xfrm>
          <a:prstGeom prst="line">
            <a:avLst/>
          </a:prstGeom>
          <a:noFill/>
          <a:ln w="76200">
            <a:noFill/>
            <a:round/>
            <a:headEnd/>
            <a:tailEnd/>
          </a:ln>
        </p:spPr>
        <p:txBody>
          <a:bodyPr wrap="none" anchor="ctr"/>
          <a:lstStyle/>
          <a:p>
            <a:endParaRPr lang="en-US"/>
          </a:p>
        </p:txBody>
      </p:sp>
      <p:sp>
        <p:nvSpPr>
          <p:cNvPr id="24639" name="AutoShape 63"/>
          <p:cNvSpPr>
            <a:spLocks noChangeArrowheads="1"/>
          </p:cNvSpPr>
          <p:nvPr/>
        </p:nvSpPr>
        <p:spPr bwMode="auto">
          <a:xfrm>
            <a:off x="3533775" y="1907569"/>
            <a:ext cx="1230313" cy="736600"/>
          </a:xfrm>
          <a:prstGeom prst="flowChartPreparation">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sp>
        <p:nvSpPr>
          <p:cNvPr id="24640" name="Rectangle 64"/>
          <p:cNvSpPr>
            <a:spLocks noChangeArrowheads="1"/>
          </p:cNvSpPr>
          <p:nvPr/>
        </p:nvSpPr>
        <p:spPr bwMode="auto">
          <a:xfrm>
            <a:off x="4364038" y="1918681"/>
            <a:ext cx="127000" cy="715963"/>
          </a:xfrm>
          <a:prstGeom prst="rect">
            <a:avLst/>
          </a:prstGeom>
          <a:gradFill rotWithShape="1">
            <a:gsLst>
              <a:gs pos="0">
                <a:schemeClr val="accent1">
                  <a:alpha val="75000"/>
                </a:schemeClr>
              </a:gs>
              <a:gs pos="100000">
                <a:schemeClr val="accent1">
                  <a:gamma/>
                  <a:shade val="46275"/>
                  <a:invGamma/>
                </a:schemeClr>
              </a:gs>
            </a:gsLst>
            <a:lin ang="5400000" scaled="1"/>
          </a:gradFill>
          <a:ln w="9525">
            <a:no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sp>
        <p:nvSpPr>
          <p:cNvPr id="24641" name="Rectangle 65"/>
          <p:cNvSpPr>
            <a:spLocks noChangeArrowheads="1"/>
          </p:cNvSpPr>
          <p:nvPr/>
        </p:nvSpPr>
        <p:spPr bwMode="auto">
          <a:xfrm>
            <a:off x="3802063" y="1918681"/>
            <a:ext cx="271462" cy="715963"/>
          </a:xfrm>
          <a:prstGeom prst="rect">
            <a:avLst/>
          </a:prstGeom>
          <a:gradFill rotWithShape="1">
            <a:gsLst>
              <a:gs pos="0">
                <a:schemeClr val="accent1">
                  <a:alpha val="77000"/>
                </a:schemeClr>
              </a:gs>
              <a:gs pos="100000">
                <a:schemeClr val="accent1">
                  <a:gamma/>
                  <a:shade val="46275"/>
                  <a:invGamma/>
                </a:schemeClr>
              </a:gs>
            </a:gsLst>
            <a:lin ang="5400000" scaled="1"/>
          </a:gradFill>
          <a:ln w="9525">
            <a:no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sp>
        <p:nvSpPr>
          <p:cNvPr id="35861" name="Line 66"/>
          <p:cNvSpPr>
            <a:spLocks noChangeShapeType="1"/>
          </p:cNvSpPr>
          <p:nvPr/>
        </p:nvSpPr>
        <p:spPr bwMode="auto">
          <a:xfrm flipV="1">
            <a:off x="4797425" y="1967894"/>
            <a:ext cx="0" cy="188912"/>
          </a:xfrm>
          <a:prstGeom prst="line">
            <a:avLst/>
          </a:prstGeom>
          <a:noFill/>
          <a:ln w="76200">
            <a:noFill/>
            <a:round/>
            <a:headEnd/>
            <a:tailEnd/>
          </a:ln>
        </p:spPr>
        <p:txBody>
          <a:bodyPr wrap="none" anchor="ctr"/>
          <a:lstStyle/>
          <a:p>
            <a:endParaRPr lang="en-US"/>
          </a:p>
        </p:txBody>
      </p:sp>
      <p:sp>
        <p:nvSpPr>
          <p:cNvPr id="24643" name="Rectangle 67"/>
          <p:cNvSpPr>
            <a:spLocks noChangeArrowheads="1"/>
          </p:cNvSpPr>
          <p:nvPr/>
        </p:nvSpPr>
        <p:spPr bwMode="auto">
          <a:xfrm>
            <a:off x="4678363" y="2142519"/>
            <a:ext cx="200025" cy="260350"/>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sp>
        <p:nvSpPr>
          <p:cNvPr id="35863" name="Text Box 68"/>
          <p:cNvSpPr txBox="1">
            <a:spLocks noChangeArrowheads="1"/>
          </p:cNvSpPr>
          <p:nvPr/>
        </p:nvSpPr>
        <p:spPr bwMode="auto">
          <a:xfrm>
            <a:off x="3840163" y="2086956"/>
            <a:ext cx="187325" cy="382588"/>
          </a:xfrm>
          <a:prstGeom prst="rect">
            <a:avLst/>
          </a:prstGeom>
          <a:noFill/>
          <a:ln w="9525">
            <a:noFill/>
            <a:miter lim="800000"/>
            <a:headEnd/>
            <a:tailEnd/>
          </a:ln>
        </p:spPr>
        <p:txBody>
          <a:bodyPr tIns="91440" bIns="91440" anchor="ctr">
            <a:spAutoFit/>
          </a:bodyPr>
          <a:lstStyle/>
          <a:p>
            <a:pPr algn="r" eaLnBrk="0" hangingPunct="0">
              <a:buFont typeface="Wingdings" pitchFamily="2" charset="2"/>
              <a:buNone/>
            </a:pPr>
            <a:endParaRPr lang="en-US" sz="1300" b="1">
              <a:solidFill>
                <a:schemeClr val="bg1"/>
              </a:solidFill>
            </a:endParaRPr>
          </a:p>
        </p:txBody>
      </p:sp>
      <p:sp>
        <p:nvSpPr>
          <p:cNvPr id="35864" name="Text Box 69"/>
          <p:cNvSpPr txBox="1">
            <a:spLocks noChangeArrowheads="1"/>
          </p:cNvSpPr>
          <p:nvPr/>
        </p:nvSpPr>
        <p:spPr bwMode="auto">
          <a:xfrm>
            <a:off x="4475163" y="1556731"/>
            <a:ext cx="184150" cy="304800"/>
          </a:xfrm>
          <a:prstGeom prst="rect">
            <a:avLst/>
          </a:prstGeom>
          <a:noFill/>
          <a:ln w="9525">
            <a:noFill/>
            <a:miter lim="800000"/>
            <a:headEnd/>
            <a:tailEnd/>
          </a:ln>
        </p:spPr>
        <p:txBody>
          <a:bodyPr wrap="none">
            <a:spAutoFit/>
          </a:bodyPr>
          <a:lstStyle/>
          <a:p>
            <a:pPr algn="r" eaLnBrk="0" hangingPunct="0">
              <a:buFont typeface="Wingdings" pitchFamily="2" charset="2"/>
              <a:buNone/>
            </a:pPr>
            <a:endParaRPr lang="en-US" sz="1400" b="1"/>
          </a:p>
        </p:txBody>
      </p:sp>
      <p:sp>
        <p:nvSpPr>
          <p:cNvPr id="35865" name="Text Box 70"/>
          <p:cNvSpPr txBox="1">
            <a:spLocks noChangeArrowheads="1"/>
          </p:cNvSpPr>
          <p:nvPr/>
        </p:nvSpPr>
        <p:spPr bwMode="auto">
          <a:xfrm>
            <a:off x="4684713" y="1645631"/>
            <a:ext cx="184150" cy="304800"/>
          </a:xfrm>
          <a:prstGeom prst="rect">
            <a:avLst/>
          </a:prstGeom>
          <a:noFill/>
          <a:ln w="9525">
            <a:noFill/>
            <a:miter lim="800000"/>
            <a:headEnd/>
            <a:tailEnd/>
          </a:ln>
        </p:spPr>
        <p:txBody>
          <a:bodyPr wrap="none">
            <a:spAutoFit/>
          </a:bodyPr>
          <a:lstStyle/>
          <a:p>
            <a:pPr algn="r" eaLnBrk="0" hangingPunct="0">
              <a:buFont typeface="Wingdings" pitchFamily="2" charset="2"/>
              <a:buNone/>
            </a:pPr>
            <a:endParaRPr lang="en-US" sz="1400" b="1"/>
          </a:p>
        </p:txBody>
      </p:sp>
      <p:sp>
        <p:nvSpPr>
          <p:cNvPr id="24647" name="Rectangle 71"/>
          <p:cNvSpPr>
            <a:spLocks noChangeArrowheads="1"/>
          </p:cNvSpPr>
          <p:nvPr/>
        </p:nvSpPr>
        <p:spPr bwMode="auto">
          <a:xfrm>
            <a:off x="4079875" y="1917094"/>
            <a:ext cx="271463" cy="715962"/>
          </a:xfrm>
          <a:prstGeom prst="rect">
            <a:avLst/>
          </a:prstGeom>
          <a:gradFill rotWithShape="1">
            <a:gsLst>
              <a:gs pos="0">
                <a:schemeClr val="accent1">
                  <a:alpha val="77000"/>
                </a:schemeClr>
              </a:gs>
              <a:gs pos="100000">
                <a:schemeClr val="accent1">
                  <a:gamma/>
                  <a:shade val="46275"/>
                  <a:invGamma/>
                </a:schemeClr>
              </a:gs>
            </a:gsLst>
            <a:lin ang="5400000" scaled="1"/>
          </a:gradFill>
          <a:ln w="9525">
            <a:noFill/>
            <a:miter lim="800000"/>
            <a:headEnd/>
            <a:tailEnd/>
          </a:ln>
        </p:spPr>
        <p:txBody>
          <a:bodyPr anchor="ctr"/>
          <a:lstStyle/>
          <a:p>
            <a:pPr>
              <a:buFont typeface="Wingdings" pitchFamily="2" charset="2"/>
              <a:buNone/>
              <a:defRPr/>
            </a:pPr>
            <a:endParaRPr lang="en-US" sz="2400" dirty="0">
              <a:latin typeface="Arial" charset="0"/>
              <a:cs typeface="Arial" charset="0"/>
            </a:endParaRPr>
          </a:p>
        </p:txBody>
      </p:sp>
      <p:sp>
        <p:nvSpPr>
          <p:cNvPr id="18504" name="Text Box 72"/>
          <p:cNvSpPr txBox="1">
            <a:spLocks noChangeArrowheads="1"/>
          </p:cNvSpPr>
          <p:nvPr/>
        </p:nvSpPr>
        <p:spPr bwMode="auto">
          <a:xfrm>
            <a:off x="3947018" y="1886629"/>
            <a:ext cx="554639" cy="784830"/>
          </a:xfrm>
          <a:prstGeom prst="rect">
            <a:avLst/>
          </a:prstGeom>
          <a:solidFill>
            <a:schemeClr val="tx1"/>
          </a:solidFill>
          <a:ln w="9525">
            <a:solidFill>
              <a:schemeClr val="tx1"/>
            </a:solidFill>
            <a:miter lim="800000"/>
            <a:headEnd/>
            <a:tailEnd/>
          </a:ln>
        </p:spPr>
        <p:txBody>
          <a:bodyPr wrap="none" lIns="0" tIns="173736" rIns="0" bIns="173736" anchor="ctr">
            <a:spAutoFit/>
          </a:bodyPr>
          <a:lstStyle/>
          <a:p>
            <a:pPr eaLnBrk="0" hangingPunct="0">
              <a:buFont typeface="Wingdings" pitchFamily="2" charset="2"/>
              <a:buNone/>
            </a:pPr>
            <a:r>
              <a:rPr lang="en-US" sz="1200" b="1" dirty="0">
                <a:solidFill>
                  <a:schemeClr val="bg1"/>
                </a:solidFill>
              </a:rPr>
              <a:t>Electric</a:t>
            </a:r>
          </a:p>
          <a:p>
            <a:pPr eaLnBrk="0" hangingPunct="0">
              <a:buFont typeface="Wingdings" pitchFamily="2" charset="2"/>
              <a:buNone/>
            </a:pPr>
            <a:r>
              <a:rPr lang="en-US" sz="1200" b="1" dirty="0">
                <a:solidFill>
                  <a:schemeClr val="bg1"/>
                </a:solidFill>
              </a:rPr>
              <a:t>Heater</a:t>
            </a:r>
          </a:p>
        </p:txBody>
      </p:sp>
      <p:sp>
        <p:nvSpPr>
          <p:cNvPr id="35868" name="Text Box 73"/>
          <p:cNvSpPr txBox="1">
            <a:spLocks noChangeArrowheads="1"/>
          </p:cNvSpPr>
          <p:nvPr/>
        </p:nvSpPr>
        <p:spPr bwMode="auto">
          <a:xfrm rot="-5400000">
            <a:off x="4238625" y="2215544"/>
            <a:ext cx="384175" cy="92075"/>
          </a:xfrm>
          <a:prstGeom prst="rect">
            <a:avLst/>
          </a:prstGeom>
          <a:noFill/>
          <a:ln w="9525">
            <a:noFill/>
            <a:miter lim="800000"/>
            <a:headEnd/>
            <a:tailEnd/>
          </a:ln>
        </p:spPr>
        <p:txBody>
          <a:bodyPr vert="eaVert" wrap="none" anchor="ctr">
            <a:spAutoFit/>
          </a:bodyPr>
          <a:lstStyle/>
          <a:p>
            <a:pPr algn="r" eaLnBrk="0" hangingPunct="0">
              <a:buFont typeface="Wingdings" pitchFamily="2" charset="2"/>
              <a:buNone/>
            </a:pPr>
            <a:endParaRPr lang="en-US" sz="1300" b="1">
              <a:solidFill>
                <a:schemeClr val="bg1"/>
              </a:solidFill>
            </a:endParaRPr>
          </a:p>
        </p:txBody>
      </p:sp>
      <p:sp>
        <p:nvSpPr>
          <p:cNvPr id="24650" name="Rectangle 74"/>
          <p:cNvSpPr>
            <a:spLocks noChangeArrowheads="1"/>
          </p:cNvSpPr>
          <p:nvPr/>
        </p:nvSpPr>
        <p:spPr bwMode="auto">
          <a:xfrm>
            <a:off x="3513138" y="2159981"/>
            <a:ext cx="96837" cy="239713"/>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sp>
        <p:nvSpPr>
          <p:cNvPr id="35870" name="Line 75"/>
          <p:cNvSpPr>
            <a:spLocks noChangeShapeType="1"/>
          </p:cNvSpPr>
          <p:nvPr/>
        </p:nvSpPr>
        <p:spPr bwMode="auto">
          <a:xfrm>
            <a:off x="3609975" y="2161569"/>
            <a:ext cx="0" cy="233362"/>
          </a:xfrm>
          <a:prstGeom prst="line">
            <a:avLst/>
          </a:prstGeom>
          <a:noFill/>
          <a:ln w="9525">
            <a:solidFill>
              <a:schemeClr val="tx1"/>
            </a:solidFill>
            <a:round/>
            <a:headEnd/>
            <a:tailEnd/>
          </a:ln>
        </p:spPr>
        <p:txBody>
          <a:bodyPr/>
          <a:lstStyle/>
          <a:p>
            <a:endParaRPr lang="en-US"/>
          </a:p>
        </p:txBody>
      </p:sp>
      <p:sp>
        <p:nvSpPr>
          <p:cNvPr id="35871" name="Line 23"/>
          <p:cNvSpPr>
            <a:spLocks noChangeShapeType="1"/>
          </p:cNvSpPr>
          <p:nvPr/>
        </p:nvSpPr>
        <p:spPr bwMode="auto">
          <a:xfrm>
            <a:off x="2944813" y="2652106"/>
            <a:ext cx="0" cy="598488"/>
          </a:xfrm>
          <a:prstGeom prst="line">
            <a:avLst/>
          </a:prstGeom>
          <a:noFill/>
          <a:ln w="57150">
            <a:solidFill>
              <a:srgbClr val="FF0000"/>
            </a:solidFill>
            <a:round/>
            <a:headEnd type="triangle" w="med" len="med"/>
            <a:tailEnd/>
          </a:ln>
        </p:spPr>
        <p:txBody>
          <a:bodyPr/>
          <a:lstStyle/>
          <a:p>
            <a:endParaRPr lang="en-US"/>
          </a:p>
        </p:txBody>
      </p:sp>
      <p:sp>
        <p:nvSpPr>
          <p:cNvPr id="35872" name="Text Box 85"/>
          <p:cNvSpPr txBox="1">
            <a:spLocks noChangeArrowheads="1"/>
          </p:cNvSpPr>
          <p:nvPr/>
        </p:nvSpPr>
        <p:spPr bwMode="auto">
          <a:xfrm>
            <a:off x="1646238" y="3249006"/>
            <a:ext cx="2214562" cy="304800"/>
          </a:xfrm>
          <a:prstGeom prst="rect">
            <a:avLst/>
          </a:prstGeom>
          <a:noFill/>
          <a:ln w="12700" algn="ctr">
            <a:noFill/>
            <a:miter lim="800000"/>
            <a:headEnd/>
            <a:tailEnd/>
          </a:ln>
        </p:spPr>
        <p:txBody>
          <a:bodyPr>
            <a:spAutoFit/>
          </a:bodyPr>
          <a:lstStyle/>
          <a:p>
            <a:pPr eaLnBrk="0" hangingPunct="0">
              <a:spcBef>
                <a:spcPct val="50000"/>
              </a:spcBef>
              <a:buClr>
                <a:srgbClr val="DA0823"/>
              </a:buClr>
              <a:buFont typeface="Wingdings" pitchFamily="2" charset="2"/>
              <a:buNone/>
            </a:pPr>
            <a:r>
              <a:rPr lang="en-US" sz="1400" b="1"/>
              <a:t>Cummins Diesel Engine</a:t>
            </a:r>
          </a:p>
        </p:txBody>
      </p:sp>
      <p:sp>
        <p:nvSpPr>
          <p:cNvPr id="35873" name="Text Box 85"/>
          <p:cNvSpPr txBox="1">
            <a:spLocks noChangeArrowheads="1"/>
          </p:cNvSpPr>
          <p:nvPr/>
        </p:nvSpPr>
        <p:spPr bwMode="auto">
          <a:xfrm>
            <a:off x="2024063" y="2915631"/>
            <a:ext cx="873125" cy="304800"/>
          </a:xfrm>
          <a:prstGeom prst="rect">
            <a:avLst/>
          </a:prstGeom>
          <a:noFill/>
          <a:ln w="12700" algn="ctr">
            <a:noFill/>
            <a:miter lim="800000"/>
            <a:headEnd/>
            <a:tailEnd/>
          </a:ln>
        </p:spPr>
        <p:txBody>
          <a:bodyPr wrap="none">
            <a:spAutoFit/>
          </a:bodyPr>
          <a:lstStyle/>
          <a:p>
            <a:pPr eaLnBrk="0" hangingPunct="0">
              <a:spcBef>
                <a:spcPct val="50000"/>
              </a:spcBef>
              <a:buClr>
                <a:srgbClr val="DA0823"/>
              </a:buClr>
              <a:buFont typeface="Wingdings" pitchFamily="2" charset="2"/>
              <a:buNone/>
            </a:pPr>
            <a:r>
              <a:rPr lang="en-US" sz="1400" b="1"/>
              <a:t>Exhaust</a:t>
            </a:r>
          </a:p>
        </p:txBody>
      </p:sp>
      <p:sp>
        <p:nvSpPr>
          <p:cNvPr id="35874" name="Text Box 85"/>
          <p:cNvSpPr txBox="1">
            <a:spLocks noChangeArrowheads="1"/>
          </p:cNvSpPr>
          <p:nvPr/>
        </p:nvSpPr>
        <p:spPr bwMode="auto">
          <a:xfrm>
            <a:off x="5276850" y="3844319"/>
            <a:ext cx="1598613" cy="317500"/>
          </a:xfrm>
          <a:prstGeom prst="rect">
            <a:avLst/>
          </a:prstGeom>
          <a:noFill/>
          <a:ln w="12700" algn="ctr">
            <a:solidFill>
              <a:schemeClr val="tx1"/>
            </a:solidFill>
            <a:miter lim="800000"/>
            <a:headEnd/>
            <a:tailEnd/>
          </a:ln>
        </p:spPr>
        <p:txBody>
          <a:bodyPr>
            <a:spAutoFit/>
          </a:bodyPr>
          <a:lstStyle/>
          <a:p>
            <a:pPr eaLnBrk="0" hangingPunct="0">
              <a:spcBef>
                <a:spcPct val="50000"/>
              </a:spcBef>
              <a:buClr>
                <a:srgbClr val="DA0823"/>
              </a:buClr>
              <a:buFont typeface="Wingdings" pitchFamily="2" charset="2"/>
              <a:buNone/>
            </a:pPr>
            <a:r>
              <a:rPr lang="en-US" sz="1400" b="1"/>
              <a:t>Control Panel</a:t>
            </a:r>
          </a:p>
        </p:txBody>
      </p:sp>
      <p:sp>
        <p:nvSpPr>
          <p:cNvPr id="35875" name="Text Box 85"/>
          <p:cNvSpPr txBox="1">
            <a:spLocks noChangeArrowheads="1"/>
          </p:cNvSpPr>
          <p:nvPr/>
        </p:nvSpPr>
        <p:spPr bwMode="auto">
          <a:xfrm>
            <a:off x="3970338" y="3415694"/>
            <a:ext cx="1111250" cy="498475"/>
          </a:xfrm>
          <a:prstGeom prst="rect">
            <a:avLst/>
          </a:prstGeom>
          <a:solidFill>
            <a:srgbClr val="00FF00"/>
          </a:solidFill>
          <a:ln w="12700" algn="ctr">
            <a:solidFill>
              <a:schemeClr val="tx1"/>
            </a:solidFill>
            <a:miter lim="800000"/>
            <a:headEnd/>
            <a:tailEnd/>
          </a:ln>
        </p:spPr>
        <p:txBody>
          <a:bodyPr tIns="137160" bIns="137160">
            <a:spAutoFit/>
          </a:bodyPr>
          <a:lstStyle/>
          <a:p>
            <a:pPr eaLnBrk="0" hangingPunct="0">
              <a:spcBef>
                <a:spcPct val="50000"/>
              </a:spcBef>
              <a:buClr>
                <a:srgbClr val="DA0823"/>
              </a:buClr>
              <a:buFont typeface="Wingdings" pitchFamily="2" charset="2"/>
              <a:buNone/>
            </a:pPr>
            <a:r>
              <a:rPr lang="en-US" sz="1400" b="1"/>
              <a:t>Generator</a:t>
            </a:r>
          </a:p>
        </p:txBody>
      </p:sp>
      <p:sp>
        <p:nvSpPr>
          <p:cNvPr id="35876" name="Text Box 85"/>
          <p:cNvSpPr txBox="1">
            <a:spLocks noChangeArrowheads="1"/>
          </p:cNvSpPr>
          <p:nvPr/>
        </p:nvSpPr>
        <p:spPr bwMode="auto">
          <a:xfrm>
            <a:off x="3586163" y="2915631"/>
            <a:ext cx="1325562" cy="215900"/>
          </a:xfrm>
          <a:prstGeom prst="rect">
            <a:avLst/>
          </a:prstGeom>
          <a:solidFill>
            <a:srgbClr val="CCFFFF"/>
          </a:solidFill>
          <a:ln w="12700" algn="ctr">
            <a:solidFill>
              <a:schemeClr val="tx1"/>
            </a:solidFill>
            <a:miter lim="800000"/>
            <a:headEnd/>
            <a:tailEnd/>
          </a:ln>
        </p:spPr>
        <p:txBody>
          <a:bodyPr lIns="0" tIns="0" rIns="0" bIns="0">
            <a:spAutoFit/>
          </a:bodyPr>
          <a:lstStyle/>
          <a:p>
            <a:pPr eaLnBrk="0" hangingPunct="0">
              <a:spcBef>
                <a:spcPct val="50000"/>
              </a:spcBef>
              <a:buClr>
                <a:srgbClr val="DA0823"/>
              </a:buClr>
              <a:buFont typeface="Wingdings" pitchFamily="2" charset="2"/>
              <a:buNone/>
            </a:pPr>
            <a:r>
              <a:rPr lang="en-US" sz="1400" b="1"/>
              <a:t>Heater Control</a:t>
            </a:r>
          </a:p>
        </p:txBody>
      </p:sp>
      <p:cxnSp>
        <p:nvCxnSpPr>
          <p:cNvPr id="35877" name="AutoShape 82"/>
          <p:cNvCxnSpPr>
            <a:cxnSpLocks noChangeShapeType="1"/>
          </p:cNvCxnSpPr>
          <p:nvPr/>
        </p:nvCxnSpPr>
        <p:spPr bwMode="auto">
          <a:xfrm flipH="1" flipV="1">
            <a:off x="4241800" y="3145819"/>
            <a:ext cx="1588" cy="244475"/>
          </a:xfrm>
          <a:prstGeom prst="straightConnector1">
            <a:avLst/>
          </a:prstGeom>
          <a:noFill/>
          <a:ln w="19050">
            <a:solidFill>
              <a:schemeClr val="tx1"/>
            </a:solidFill>
            <a:round/>
            <a:headEnd/>
            <a:tailEnd type="triangle" w="med" len="med"/>
          </a:ln>
        </p:spPr>
      </p:cxnSp>
      <p:cxnSp>
        <p:nvCxnSpPr>
          <p:cNvPr id="35878" name="AutoShape 83"/>
          <p:cNvCxnSpPr>
            <a:cxnSpLocks noChangeShapeType="1"/>
            <a:endCxn id="18504" idx="2"/>
          </p:cNvCxnSpPr>
          <p:nvPr/>
        </p:nvCxnSpPr>
        <p:spPr bwMode="auto">
          <a:xfrm flipV="1">
            <a:off x="4222750" y="2671459"/>
            <a:ext cx="1588" cy="217185"/>
          </a:xfrm>
          <a:prstGeom prst="straightConnector1">
            <a:avLst/>
          </a:prstGeom>
          <a:noFill/>
          <a:ln w="19050">
            <a:solidFill>
              <a:schemeClr val="tx1"/>
            </a:solidFill>
            <a:round/>
            <a:headEnd/>
            <a:tailEnd type="triangle" w="med" len="med"/>
          </a:ln>
        </p:spPr>
      </p:cxnSp>
      <p:cxnSp>
        <p:nvCxnSpPr>
          <p:cNvPr id="35879" name="AutoShape 84"/>
          <p:cNvCxnSpPr>
            <a:cxnSpLocks noChangeShapeType="1"/>
            <a:stCxn id="35874" idx="0"/>
            <a:endCxn id="35876" idx="3"/>
          </p:cNvCxnSpPr>
          <p:nvPr/>
        </p:nvCxnSpPr>
        <p:spPr bwMode="auto">
          <a:xfrm rot="16200000" flipV="1">
            <a:off x="5083175" y="2852131"/>
            <a:ext cx="820738" cy="1163638"/>
          </a:xfrm>
          <a:prstGeom prst="bentConnector2">
            <a:avLst/>
          </a:prstGeom>
          <a:noFill/>
          <a:ln w="9525">
            <a:solidFill>
              <a:schemeClr val="tx1"/>
            </a:solidFill>
            <a:miter lim="800000"/>
            <a:headEnd/>
            <a:tailEnd type="triangle" w="med" len="med"/>
          </a:ln>
        </p:spPr>
      </p:cxnSp>
      <p:cxnSp>
        <p:nvCxnSpPr>
          <p:cNvPr id="35880" name="AutoShape 85"/>
          <p:cNvCxnSpPr>
            <a:cxnSpLocks noChangeShapeType="1"/>
            <a:stCxn id="35844" idx="2"/>
            <a:endCxn id="35874" idx="3"/>
          </p:cNvCxnSpPr>
          <p:nvPr/>
        </p:nvCxnSpPr>
        <p:spPr bwMode="auto">
          <a:xfrm rot="5400000">
            <a:off x="6888163" y="2656869"/>
            <a:ext cx="1333500" cy="1358900"/>
          </a:xfrm>
          <a:prstGeom prst="bentConnector2">
            <a:avLst/>
          </a:prstGeom>
          <a:noFill/>
          <a:ln w="9525">
            <a:solidFill>
              <a:schemeClr val="tx1"/>
            </a:solidFill>
            <a:miter lim="800000"/>
            <a:headEnd/>
            <a:tailEnd type="triangle" w="med" len="med"/>
          </a:ln>
        </p:spPr>
      </p:cxnSp>
      <p:cxnSp>
        <p:nvCxnSpPr>
          <p:cNvPr id="35881" name="AutoShape 86"/>
          <p:cNvCxnSpPr>
            <a:cxnSpLocks noChangeShapeType="1"/>
            <a:stCxn id="35845" idx="2"/>
            <a:endCxn id="35874" idx="2"/>
          </p:cNvCxnSpPr>
          <p:nvPr/>
        </p:nvCxnSpPr>
        <p:spPr bwMode="auto">
          <a:xfrm rot="5400000">
            <a:off x="6601618" y="2025838"/>
            <a:ext cx="1611313" cy="2660650"/>
          </a:xfrm>
          <a:prstGeom prst="bentConnector3">
            <a:avLst>
              <a:gd name="adj1" fmla="val 114185"/>
            </a:avLst>
          </a:prstGeom>
          <a:noFill/>
          <a:ln w="9525">
            <a:solidFill>
              <a:schemeClr val="tx1"/>
            </a:solidFill>
            <a:miter lim="800000"/>
            <a:headEnd/>
            <a:tailEnd type="triangle" w="med" len="med"/>
          </a:ln>
        </p:spPr>
      </p:cxnSp>
      <p:cxnSp>
        <p:nvCxnSpPr>
          <p:cNvPr id="35882" name="AutoShape 87"/>
          <p:cNvCxnSpPr>
            <a:cxnSpLocks noChangeShapeType="1"/>
            <a:stCxn id="35874" idx="1"/>
          </p:cNvCxnSpPr>
          <p:nvPr/>
        </p:nvCxnSpPr>
        <p:spPr bwMode="auto">
          <a:xfrm rot="10800000" flipV="1">
            <a:off x="4851400" y="4003069"/>
            <a:ext cx="425450" cy="600075"/>
          </a:xfrm>
          <a:prstGeom prst="bentConnector2">
            <a:avLst/>
          </a:prstGeom>
          <a:noFill/>
          <a:ln w="9525">
            <a:solidFill>
              <a:schemeClr val="tx1"/>
            </a:solidFill>
            <a:miter lim="800000"/>
            <a:headEnd/>
            <a:tailEnd type="triangle" w="med" len="med"/>
          </a:ln>
        </p:spPr>
      </p:cxnSp>
      <p:sp>
        <p:nvSpPr>
          <p:cNvPr id="35883" name="Text Box 85"/>
          <p:cNvSpPr txBox="1">
            <a:spLocks noChangeArrowheads="1"/>
          </p:cNvSpPr>
          <p:nvPr/>
        </p:nvSpPr>
        <p:spPr bwMode="auto">
          <a:xfrm>
            <a:off x="7092950" y="4117369"/>
            <a:ext cx="1287463" cy="304800"/>
          </a:xfrm>
          <a:prstGeom prst="rect">
            <a:avLst/>
          </a:prstGeom>
          <a:noFill/>
          <a:ln w="12700" algn="ctr">
            <a:noFill/>
            <a:miter lim="800000"/>
            <a:headEnd/>
            <a:tailEnd/>
          </a:ln>
        </p:spPr>
        <p:txBody>
          <a:bodyPr wrap="none">
            <a:spAutoFit/>
          </a:bodyPr>
          <a:lstStyle/>
          <a:p>
            <a:pPr eaLnBrk="0" hangingPunct="0">
              <a:spcBef>
                <a:spcPct val="50000"/>
              </a:spcBef>
              <a:buClr>
                <a:srgbClr val="DA0823"/>
              </a:buClr>
              <a:buFont typeface="Wingdings" pitchFamily="2" charset="2"/>
              <a:buNone/>
            </a:pPr>
            <a:r>
              <a:rPr lang="en-US" sz="1400" b="1"/>
              <a:t>NOx Sensing</a:t>
            </a:r>
          </a:p>
        </p:txBody>
      </p:sp>
      <p:cxnSp>
        <p:nvCxnSpPr>
          <p:cNvPr id="35884" name="AutoShape 90"/>
          <p:cNvCxnSpPr>
            <a:cxnSpLocks noChangeShapeType="1"/>
          </p:cNvCxnSpPr>
          <p:nvPr/>
        </p:nvCxnSpPr>
        <p:spPr bwMode="auto">
          <a:xfrm rot="-5400000">
            <a:off x="4401344" y="4389625"/>
            <a:ext cx="1784350" cy="1328738"/>
          </a:xfrm>
          <a:prstGeom prst="bentConnector3">
            <a:avLst>
              <a:gd name="adj1" fmla="val -625"/>
            </a:avLst>
          </a:prstGeom>
          <a:noFill/>
          <a:ln w="9525">
            <a:solidFill>
              <a:schemeClr val="tx1"/>
            </a:solidFill>
            <a:miter lim="800000"/>
            <a:headEnd/>
            <a:tailEnd type="triangle" w="med" len="med"/>
          </a:ln>
        </p:spPr>
      </p:cxnSp>
      <p:sp>
        <p:nvSpPr>
          <p:cNvPr id="35885" name="Text Box 85"/>
          <p:cNvSpPr txBox="1">
            <a:spLocks noChangeArrowheads="1"/>
          </p:cNvSpPr>
          <p:nvPr/>
        </p:nvSpPr>
        <p:spPr bwMode="auto">
          <a:xfrm>
            <a:off x="4670425" y="5612794"/>
            <a:ext cx="1354138" cy="304800"/>
          </a:xfrm>
          <a:prstGeom prst="rect">
            <a:avLst/>
          </a:prstGeom>
          <a:noFill/>
          <a:ln w="12700" algn="ctr">
            <a:noFill/>
            <a:miter lim="800000"/>
            <a:headEnd/>
            <a:tailEnd/>
          </a:ln>
        </p:spPr>
        <p:txBody>
          <a:bodyPr wrap="none">
            <a:spAutoFit/>
          </a:bodyPr>
          <a:lstStyle/>
          <a:p>
            <a:pPr eaLnBrk="0" hangingPunct="0">
              <a:spcBef>
                <a:spcPct val="50000"/>
              </a:spcBef>
              <a:buClr>
                <a:srgbClr val="DA0823"/>
              </a:buClr>
              <a:buFont typeface="Wingdings" pitchFamily="2" charset="2"/>
              <a:buNone/>
            </a:pPr>
            <a:r>
              <a:rPr lang="en-US" sz="1400" b="1"/>
              <a:t>Level sensing</a:t>
            </a:r>
          </a:p>
        </p:txBody>
      </p:sp>
      <p:cxnSp>
        <p:nvCxnSpPr>
          <p:cNvPr id="35886" name="AutoShape 92"/>
          <p:cNvCxnSpPr>
            <a:cxnSpLocks noChangeShapeType="1"/>
            <a:endCxn id="24643" idx="2"/>
          </p:cNvCxnSpPr>
          <p:nvPr/>
        </p:nvCxnSpPr>
        <p:spPr bwMode="auto">
          <a:xfrm rot="5400000" flipH="1">
            <a:off x="4179888" y="3001356"/>
            <a:ext cx="1630362" cy="433388"/>
          </a:xfrm>
          <a:prstGeom prst="bentConnector3">
            <a:avLst>
              <a:gd name="adj1" fmla="val 74486"/>
            </a:avLst>
          </a:prstGeom>
          <a:noFill/>
          <a:ln w="28575">
            <a:solidFill>
              <a:srgbClr val="FF00FF"/>
            </a:solidFill>
            <a:miter lim="800000"/>
            <a:headEnd/>
            <a:tailEnd type="triangle" w="med" len="med"/>
          </a:ln>
        </p:spPr>
      </p:cxnSp>
      <p:sp>
        <p:nvSpPr>
          <p:cNvPr id="35887" name="Rectangle 93"/>
          <p:cNvSpPr>
            <a:spLocks noChangeArrowheads="1"/>
          </p:cNvSpPr>
          <p:nvPr/>
        </p:nvSpPr>
        <p:spPr bwMode="auto">
          <a:xfrm>
            <a:off x="6400800" y="2601306"/>
            <a:ext cx="42863" cy="158750"/>
          </a:xfrm>
          <a:prstGeom prst="rect">
            <a:avLst/>
          </a:prstGeom>
          <a:solidFill>
            <a:srgbClr val="3366FF"/>
          </a:solidFill>
          <a:ln w="9525">
            <a:solidFill>
              <a:schemeClr val="tx1"/>
            </a:solidFill>
            <a:miter lim="800000"/>
            <a:headEnd/>
            <a:tailEnd/>
          </a:ln>
        </p:spPr>
        <p:txBody>
          <a:bodyPr wrap="none" anchor="ctr"/>
          <a:lstStyle/>
          <a:p>
            <a:pPr algn="r">
              <a:spcBef>
                <a:spcPct val="35000"/>
              </a:spcBef>
              <a:buClr>
                <a:srgbClr val="FF140A"/>
              </a:buClr>
              <a:buFont typeface="Wingdings" pitchFamily="2" charset="2"/>
              <a:buNone/>
            </a:pPr>
            <a:endParaRPr lang="en-US"/>
          </a:p>
        </p:txBody>
      </p:sp>
      <p:cxnSp>
        <p:nvCxnSpPr>
          <p:cNvPr id="35888" name="AutoShape 94"/>
          <p:cNvCxnSpPr>
            <a:cxnSpLocks noChangeShapeType="1"/>
          </p:cNvCxnSpPr>
          <p:nvPr/>
        </p:nvCxnSpPr>
        <p:spPr bwMode="auto">
          <a:xfrm rot="5400000">
            <a:off x="5867401" y="3287106"/>
            <a:ext cx="1066800" cy="3175"/>
          </a:xfrm>
          <a:prstGeom prst="bentConnector3">
            <a:avLst>
              <a:gd name="adj1" fmla="val 50000"/>
            </a:avLst>
          </a:prstGeom>
          <a:noFill/>
          <a:ln w="9525">
            <a:solidFill>
              <a:schemeClr val="tx1"/>
            </a:solidFill>
            <a:miter lim="800000"/>
            <a:headEnd/>
            <a:tailEnd type="triangle" w="med" len="med"/>
          </a:ln>
        </p:spPr>
      </p:cxnSp>
      <p:sp>
        <p:nvSpPr>
          <p:cNvPr id="35889" name="AutoShape 99"/>
          <p:cNvSpPr>
            <a:spLocks noChangeArrowheads="1"/>
          </p:cNvSpPr>
          <p:nvPr/>
        </p:nvSpPr>
        <p:spPr bwMode="auto">
          <a:xfrm>
            <a:off x="3290888" y="1813906"/>
            <a:ext cx="285750" cy="120650"/>
          </a:xfrm>
          <a:prstGeom prst="rightArrow">
            <a:avLst>
              <a:gd name="adj1" fmla="val 50000"/>
              <a:gd name="adj2" fmla="val 59211"/>
            </a:avLst>
          </a:prstGeom>
          <a:solidFill>
            <a:srgbClr val="FF0000"/>
          </a:solidFill>
          <a:ln w="9525" algn="ctr">
            <a:noFill/>
            <a:miter lim="800000"/>
            <a:headEnd/>
            <a:tailEnd/>
          </a:ln>
        </p:spPr>
        <p:txBody>
          <a:bodyPr wrap="none" anchor="ctr"/>
          <a:lstStyle/>
          <a:p>
            <a:pPr algn="r">
              <a:spcBef>
                <a:spcPct val="35000"/>
              </a:spcBef>
              <a:buClr>
                <a:srgbClr val="FF140A"/>
              </a:buClr>
              <a:buFont typeface="Wingdings" pitchFamily="2" charset="2"/>
              <a:buNone/>
            </a:pPr>
            <a:endParaRPr lang="en-US"/>
          </a:p>
        </p:txBody>
      </p:sp>
      <p:sp>
        <p:nvSpPr>
          <p:cNvPr id="35890" name="AutoShape 100"/>
          <p:cNvSpPr>
            <a:spLocks noChangeArrowheads="1"/>
          </p:cNvSpPr>
          <p:nvPr/>
        </p:nvSpPr>
        <p:spPr bwMode="auto">
          <a:xfrm>
            <a:off x="8624888" y="1966306"/>
            <a:ext cx="285750" cy="120650"/>
          </a:xfrm>
          <a:prstGeom prst="rightArrow">
            <a:avLst>
              <a:gd name="adj1" fmla="val 50000"/>
              <a:gd name="adj2" fmla="val 59211"/>
            </a:avLst>
          </a:prstGeom>
          <a:solidFill>
            <a:srgbClr val="FF0000"/>
          </a:solidFill>
          <a:ln w="9525" algn="ctr">
            <a:noFill/>
            <a:miter lim="800000"/>
            <a:headEnd/>
            <a:tailEnd/>
          </a:ln>
        </p:spPr>
        <p:txBody>
          <a:bodyPr wrap="none" anchor="ctr"/>
          <a:lstStyle/>
          <a:p>
            <a:pPr algn="r">
              <a:spcBef>
                <a:spcPct val="35000"/>
              </a:spcBef>
              <a:buClr>
                <a:srgbClr val="FF140A"/>
              </a:buClr>
              <a:buFont typeface="Wingdings" pitchFamily="2" charset="2"/>
              <a:buNone/>
            </a:pPr>
            <a:endParaRPr lang="en-US"/>
          </a:p>
        </p:txBody>
      </p:sp>
      <p:sp>
        <p:nvSpPr>
          <p:cNvPr id="35891" name="AutoShape 101"/>
          <p:cNvSpPr>
            <a:spLocks noChangeArrowheads="1"/>
          </p:cNvSpPr>
          <p:nvPr/>
        </p:nvSpPr>
        <p:spPr bwMode="auto">
          <a:xfrm>
            <a:off x="5119688" y="1813906"/>
            <a:ext cx="628650" cy="131763"/>
          </a:xfrm>
          <a:prstGeom prst="rightArrow">
            <a:avLst>
              <a:gd name="adj1" fmla="val 50000"/>
              <a:gd name="adj2" fmla="val 119277"/>
            </a:avLst>
          </a:prstGeom>
          <a:solidFill>
            <a:srgbClr val="FF0000"/>
          </a:solidFill>
          <a:ln w="9525" algn="ctr">
            <a:noFill/>
            <a:miter lim="800000"/>
            <a:headEnd/>
            <a:tailEnd/>
          </a:ln>
        </p:spPr>
        <p:txBody>
          <a:bodyPr wrap="none" anchor="ctr"/>
          <a:lstStyle/>
          <a:p>
            <a:pPr algn="r">
              <a:spcBef>
                <a:spcPct val="35000"/>
              </a:spcBef>
              <a:buClr>
                <a:srgbClr val="FF140A"/>
              </a:buClr>
              <a:buFont typeface="Wingdings" pitchFamily="2" charset="2"/>
              <a:buNone/>
            </a:pPr>
            <a:endParaRPr lang="en-US"/>
          </a:p>
        </p:txBody>
      </p:sp>
      <p:sp>
        <p:nvSpPr>
          <p:cNvPr id="24678" name="Text Box 98"/>
          <p:cNvSpPr txBox="1">
            <a:spLocks noChangeArrowheads="1"/>
          </p:cNvSpPr>
          <p:nvPr/>
        </p:nvSpPr>
        <p:spPr bwMode="auto">
          <a:xfrm>
            <a:off x="6470650" y="1932969"/>
            <a:ext cx="539750" cy="668337"/>
          </a:xfrm>
          <a:prstGeom prst="rect">
            <a:avLst/>
          </a:prstGeom>
          <a:solidFill>
            <a:srgbClr val="00FF00"/>
          </a:solidFill>
          <a:ln w="6350">
            <a:solidFill>
              <a:schemeClr val="tx1"/>
            </a:solidFill>
            <a:miter lim="800000"/>
            <a:headEnd/>
            <a:tailEnd/>
          </a:ln>
        </p:spPr>
        <p:txBody>
          <a:bodyPr tIns="246888" bIns="246888" anchor="ctr">
            <a:spAutoFit/>
          </a:bodyPr>
          <a:lstStyle/>
          <a:p>
            <a:pPr algn="r" eaLnBrk="0" hangingPunct="0">
              <a:buFont typeface="Wingdings" pitchFamily="2" charset="2"/>
              <a:buNone/>
            </a:pPr>
            <a:r>
              <a:rPr lang="en-US" sz="1100" b="1">
                <a:solidFill>
                  <a:schemeClr val="bg1"/>
                </a:solidFill>
              </a:rPr>
              <a:t>DPF</a:t>
            </a:r>
          </a:p>
        </p:txBody>
      </p:sp>
      <p:cxnSp>
        <p:nvCxnSpPr>
          <p:cNvPr id="35893" name="AutoShape 105"/>
          <p:cNvCxnSpPr>
            <a:cxnSpLocks noChangeShapeType="1"/>
          </p:cNvCxnSpPr>
          <p:nvPr/>
        </p:nvCxnSpPr>
        <p:spPr bwMode="auto">
          <a:xfrm flipH="1">
            <a:off x="4783138" y="1725006"/>
            <a:ext cx="200025" cy="538163"/>
          </a:xfrm>
          <a:prstGeom prst="straightConnector1">
            <a:avLst/>
          </a:prstGeom>
          <a:noFill/>
          <a:ln w="9525">
            <a:solidFill>
              <a:schemeClr val="tx1"/>
            </a:solidFill>
            <a:round/>
            <a:headEnd/>
            <a:tailEnd type="triangle" w="med" len="med"/>
          </a:ln>
        </p:spPr>
      </p:cxnSp>
      <p:sp>
        <p:nvSpPr>
          <p:cNvPr id="35895" name="Text Box 85"/>
          <p:cNvSpPr txBox="1">
            <a:spLocks noChangeArrowheads="1"/>
          </p:cNvSpPr>
          <p:nvPr/>
        </p:nvSpPr>
        <p:spPr bwMode="auto">
          <a:xfrm>
            <a:off x="5122863" y="1852006"/>
            <a:ext cx="744537" cy="304800"/>
          </a:xfrm>
          <a:prstGeom prst="rect">
            <a:avLst/>
          </a:prstGeom>
          <a:noFill/>
          <a:ln w="12700" algn="ctr">
            <a:noFill/>
            <a:miter lim="800000"/>
            <a:headEnd/>
            <a:tailEnd/>
          </a:ln>
        </p:spPr>
        <p:txBody>
          <a:bodyPr wrap="none">
            <a:spAutoFit/>
          </a:bodyPr>
          <a:lstStyle/>
          <a:p>
            <a:pPr eaLnBrk="0" hangingPunct="0">
              <a:spcBef>
                <a:spcPct val="50000"/>
              </a:spcBef>
              <a:buClr>
                <a:srgbClr val="DA0823"/>
              </a:buClr>
              <a:buFont typeface="Wingdings" pitchFamily="2" charset="2"/>
              <a:buNone/>
            </a:pPr>
            <a:r>
              <a:rPr lang="en-US" sz="1400" b="1"/>
              <a:t>Mixing</a:t>
            </a:r>
          </a:p>
        </p:txBody>
      </p:sp>
      <p:sp>
        <p:nvSpPr>
          <p:cNvPr id="35896" name="Text Box 85"/>
          <p:cNvSpPr txBox="1">
            <a:spLocks noChangeArrowheads="1"/>
          </p:cNvSpPr>
          <p:nvPr/>
        </p:nvSpPr>
        <p:spPr bwMode="auto">
          <a:xfrm>
            <a:off x="4738688" y="1432906"/>
            <a:ext cx="1327150" cy="307975"/>
          </a:xfrm>
          <a:prstGeom prst="rect">
            <a:avLst/>
          </a:prstGeom>
          <a:noFill/>
          <a:ln w="12700" algn="ctr">
            <a:noFill/>
            <a:miter lim="800000"/>
            <a:headEnd/>
            <a:tailEnd/>
          </a:ln>
        </p:spPr>
        <p:txBody>
          <a:bodyPr wrap="none">
            <a:spAutoFit/>
          </a:bodyPr>
          <a:lstStyle/>
          <a:p>
            <a:pPr eaLnBrk="0" hangingPunct="0">
              <a:spcBef>
                <a:spcPct val="50000"/>
              </a:spcBef>
              <a:buClr>
                <a:srgbClr val="DA0823"/>
              </a:buClr>
              <a:buFont typeface="Wingdings" pitchFamily="2" charset="2"/>
              <a:buNone/>
            </a:pPr>
            <a:r>
              <a:rPr lang="en-US" sz="1400" b="1"/>
              <a:t>DEF Injection</a:t>
            </a:r>
          </a:p>
        </p:txBody>
      </p:sp>
      <p:sp>
        <p:nvSpPr>
          <p:cNvPr id="126" name="Flowchart: Connector 125"/>
          <p:cNvSpPr/>
          <p:nvPr/>
        </p:nvSpPr>
        <p:spPr>
          <a:xfrm flipV="1">
            <a:off x="4814888" y="2271106"/>
            <a:ext cx="76200" cy="76200"/>
          </a:xfrm>
          <a:prstGeom prst="flowChartConnector">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28" name="Flowchart: Connector 127"/>
          <p:cNvSpPr/>
          <p:nvPr/>
        </p:nvSpPr>
        <p:spPr>
          <a:xfrm>
            <a:off x="6962775" y="2404456"/>
            <a:ext cx="76200" cy="76200"/>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29" name="Flowchart: Connector 128"/>
          <p:cNvSpPr/>
          <p:nvPr/>
        </p:nvSpPr>
        <p:spPr>
          <a:xfrm flipV="1">
            <a:off x="5272088" y="2194906"/>
            <a:ext cx="76200" cy="76200"/>
          </a:xfrm>
          <a:prstGeom prst="flowChartConnector">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34" name="Flowchart: Connector 133"/>
          <p:cNvSpPr/>
          <p:nvPr/>
        </p:nvSpPr>
        <p:spPr>
          <a:xfrm flipV="1">
            <a:off x="4967288" y="2194906"/>
            <a:ext cx="76200" cy="76200"/>
          </a:xfrm>
          <a:prstGeom prst="flowChartConnector">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36" name="Flowchart: Connector 135"/>
          <p:cNvSpPr/>
          <p:nvPr/>
        </p:nvSpPr>
        <p:spPr>
          <a:xfrm flipV="1">
            <a:off x="5119688" y="2271106"/>
            <a:ext cx="76200" cy="76200"/>
          </a:xfrm>
          <a:prstGeom prst="flowChartConnector">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37" name="Flowchart: Connector 136"/>
          <p:cNvSpPr/>
          <p:nvPr/>
        </p:nvSpPr>
        <p:spPr>
          <a:xfrm>
            <a:off x="7558088" y="2271106"/>
            <a:ext cx="76200" cy="76200"/>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38" name="Flowchart: Connector 137"/>
          <p:cNvSpPr/>
          <p:nvPr/>
        </p:nvSpPr>
        <p:spPr>
          <a:xfrm>
            <a:off x="6905625" y="2252056"/>
            <a:ext cx="76200" cy="76200"/>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40" name="Flowchart: Connector 139"/>
          <p:cNvSpPr/>
          <p:nvPr/>
        </p:nvSpPr>
        <p:spPr>
          <a:xfrm>
            <a:off x="7353300" y="2418744"/>
            <a:ext cx="76200" cy="76200"/>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41" name="Flowchart: Connector 140"/>
          <p:cNvSpPr/>
          <p:nvPr/>
        </p:nvSpPr>
        <p:spPr>
          <a:xfrm flipV="1">
            <a:off x="4141695" y="5666666"/>
            <a:ext cx="45719" cy="45719"/>
          </a:xfrm>
          <a:prstGeom prst="flowChartConnector">
            <a:avLst/>
          </a:prstGeom>
          <a:solidFill>
            <a:schemeClr val="tx1"/>
          </a:solidFill>
          <a:ln>
            <a:solidFill>
              <a:srgbClr val="00B0F0"/>
            </a:solidFill>
          </a:ln>
          <a:scene3d>
            <a:camera prst="orthographicFront"/>
            <a:lightRig rig="threeP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43" name="Flowchart: Connector 142"/>
          <p:cNvSpPr/>
          <p:nvPr/>
        </p:nvSpPr>
        <p:spPr>
          <a:xfrm flipV="1">
            <a:off x="4294095" y="5819066"/>
            <a:ext cx="45719" cy="45719"/>
          </a:xfrm>
          <a:prstGeom prst="flowChartConnector">
            <a:avLst/>
          </a:prstGeom>
          <a:solidFill>
            <a:schemeClr val="tx1"/>
          </a:solidFill>
          <a:ln>
            <a:solidFill>
              <a:srgbClr val="00B0F0"/>
            </a:solidFill>
          </a:ln>
          <a:scene3d>
            <a:camera prst="orthographicFront"/>
            <a:lightRig rig="threeP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45" name="Flowchart: Connector 144"/>
          <p:cNvSpPr/>
          <p:nvPr/>
        </p:nvSpPr>
        <p:spPr>
          <a:xfrm flipV="1">
            <a:off x="4080158" y="5939736"/>
            <a:ext cx="45719" cy="45719"/>
          </a:xfrm>
          <a:prstGeom prst="flowChartConnector">
            <a:avLst/>
          </a:prstGeom>
          <a:solidFill>
            <a:schemeClr val="tx1"/>
          </a:solidFill>
          <a:ln>
            <a:solidFill>
              <a:srgbClr val="00B0F0"/>
            </a:solidFill>
          </a:ln>
          <a:scene3d>
            <a:camera prst="orthographicFront"/>
            <a:lightRig rig="threeP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46" name="Flowchart: Connector 145"/>
          <p:cNvSpPr/>
          <p:nvPr/>
        </p:nvSpPr>
        <p:spPr>
          <a:xfrm flipV="1">
            <a:off x="3949873" y="5705608"/>
            <a:ext cx="45719" cy="45719"/>
          </a:xfrm>
          <a:prstGeom prst="flowChartConnector">
            <a:avLst/>
          </a:prstGeom>
          <a:solidFill>
            <a:schemeClr val="tx1"/>
          </a:solidFill>
          <a:ln>
            <a:solidFill>
              <a:srgbClr val="00B0F0"/>
            </a:solidFill>
          </a:ln>
          <a:scene3d>
            <a:camera prst="orthographicFront"/>
            <a:lightRig rig="threeP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35917" name="Rectangle 93"/>
          <p:cNvSpPr>
            <a:spLocks noChangeArrowheads="1"/>
          </p:cNvSpPr>
          <p:nvPr/>
        </p:nvSpPr>
        <p:spPr bwMode="auto">
          <a:xfrm>
            <a:off x="7010400" y="2601306"/>
            <a:ext cx="42863" cy="158750"/>
          </a:xfrm>
          <a:prstGeom prst="rect">
            <a:avLst/>
          </a:prstGeom>
          <a:solidFill>
            <a:srgbClr val="3366FF"/>
          </a:solidFill>
          <a:ln w="9525">
            <a:solidFill>
              <a:schemeClr val="tx1"/>
            </a:solidFill>
            <a:miter lim="800000"/>
            <a:headEnd/>
            <a:tailEnd/>
          </a:ln>
        </p:spPr>
        <p:txBody>
          <a:bodyPr wrap="none" anchor="ctr"/>
          <a:lstStyle/>
          <a:p>
            <a:pPr algn="r">
              <a:spcBef>
                <a:spcPct val="35000"/>
              </a:spcBef>
              <a:buClr>
                <a:srgbClr val="FF140A"/>
              </a:buClr>
              <a:buFont typeface="Wingdings" pitchFamily="2" charset="2"/>
              <a:buNone/>
            </a:pPr>
            <a:endParaRPr lang="en-US"/>
          </a:p>
        </p:txBody>
      </p:sp>
      <p:cxnSp>
        <p:nvCxnSpPr>
          <p:cNvPr id="35918" name="AutoShape 94"/>
          <p:cNvCxnSpPr>
            <a:cxnSpLocks noChangeShapeType="1"/>
            <a:stCxn id="35917" idx="2"/>
          </p:cNvCxnSpPr>
          <p:nvPr/>
        </p:nvCxnSpPr>
        <p:spPr bwMode="auto">
          <a:xfrm rot="5400000">
            <a:off x="6262688" y="3050568"/>
            <a:ext cx="1060450" cy="479425"/>
          </a:xfrm>
          <a:prstGeom prst="bentConnector3">
            <a:avLst>
              <a:gd name="adj1" fmla="val 32755"/>
            </a:avLst>
          </a:prstGeom>
          <a:noFill/>
          <a:ln w="9525">
            <a:solidFill>
              <a:schemeClr val="tx1"/>
            </a:solidFill>
            <a:miter lim="800000"/>
            <a:headEnd/>
            <a:tailEnd type="triangle" w="med" len="med"/>
          </a:ln>
        </p:spPr>
      </p:cxnSp>
      <p:sp>
        <p:nvSpPr>
          <p:cNvPr id="35919" name="Rectangle 4"/>
          <p:cNvSpPr>
            <a:spLocks noChangeArrowheads="1"/>
          </p:cNvSpPr>
          <p:nvPr/>
        </p:nvSpPr>
        <p:spPr bwMode="auto">
          <a:xfrm>
            <a:off x="7272338" y="2601306"/>
            <a:ext cx="42862" cy="158750"/>
          </a:xfrm>
          <a:prstGeom prst="rect">
            <a:avLst/>
          </a:prstGeom>
          <a:solidFill>
            <a:srgbClr val="FF0000"/>
          </a:solidFill>
          <a:ln w="9525">
            <a:solidFill>
              <a:schemeClr val="tx1"/>
            </a:solidFill>
            <a:miter lim="800000"/>
            <a:headEnd/>
            <a:tailEnd/>
          </a:ln>
        </p:spPr>
        <p:txBody>
          <a:bodyPr wrap="none" anchor="ctr"/>
          <a:lstStyle/>
          <a:p>
            <a:pPr algn="r">
              <a:spcBef>
                <a:spcPct val="35000"/>
              </a:spcBef>
              <a:buClr>
                <a:srgbClr val="FF140A"/>
              </a:buClr>
              <a:buFont typeface="Wingdings" pitchFamily="2" charset="2"/>
              <a:buNone/>
            </a:pPr>
            <a:endParaRPr lang="en-US"/>
          </a:p>
        </p:txBody>
      </p:sp>
      <p:cxnSp>
        <p:nvCxnSpPr>
          <p:cNvPr id="35920" name="AutoShape 85"/>
          <p:cNvCxnSpPr>
            <a:cxnSpLocks noChangeShapeType="1"/>
            <a:stCxn id="35919" idx="2"/>
          </p:cNvCxnSpPr>
          <p:nvPr/>
        </p:nvCxnSpPr>
        <p:spPr bwMode="auto">
          <a:xfrm rot="5400000">
            <a:off x="6507957" y="3033899"/>
            <a:ext cx="1060450" cy="512763"/>
          </a:xfrm>
          <a:prstGeom prst="bentConnector3">
            <a:avLst>
              <a:gd name="adj1" fmla="val 50000"/>
            </a:avLst>
          </a:prstGeom>
          <a:noFill/>
          <a:ln w="9525">
            <a:solidFill>
              <a:schemeClr val="tx1"/>
            </a:solidFill>
            <a:miter lim="800000"/>
            <a:headEnd/>
            <a:tailEnd type="triangle" w="med" len="med"/>
          </a:ln>
        </p:spPr>
      </p:cxnSp>
      <p:sp>
        <p:nvSpPr>
          <p:cNvPr id="119" name="Rectangle 30"/>
          <p:cNvSpPr>
            <a:spLocks noChangeArrowheads="1"/>
          </p:cNvSpPr>
          <p:nvPr/>
        </p:nvSpPr>
        <p:spPr bwMode="auto">
          <a:xfrm>
            <a:off x="1114425" y="201613"/>
            <a:ext cx="7639050" cy="636587"/>
          </a:xfrm>
          <a:prstGeom prst="rect">
            <a:avLst/>
          </a:prstGeom>
          <a:noFill/>
          <a:ln w="9525">
            <a:noFill/>
            <a:miter lim="800000"/>
            <a:headEnd/>
            <a:tailEnd/>
          </a:ln>
        </p:spPr>
        <p:txBody>
          <a:bodyPr lIns="0" tIns="0" rIns="0" bIns="0"/>
          <a:lstStyle/>
          <a:p>
            <a:pPr algn="l">
              <a:buNone/>
              <a:defRPr/>
            </a:pPr>
            <a:r>
              <a:rPr lang="en-US" sz="2400" dirty="0">
                <a:latin typeface="+mj-lt"/>
                <a:cs typeface="Arial" charset="0"/>
              </a:rPr>
              <a:t>Tier </a:t>
            </a:r>
            <a:r>
              <a:rPr lang="en-US" sz="2400" dirty="0" smtClean="0">
                <a:latin typeface="+mj-lt"/>
                <a:cs typeface="Arial" charset="0"/>
              </a:rPr>
              <a:t>4 Final Certified Schematic</a:t>
            </a:r>
            <a:endParaRPr lang="en-US" sz="2400" dirty="0">
              <a:latin typeface="+mj-lt"/>
              <a:cs typeface="Arial" charset="0"/>
            </a:endParaRPr>
          </a:p>
        </p:txBody>
      </p:sp>
      <p:sp>
        <p:nvSpPr>
          <p:cNvPr id="35923" name="Footer Placeholder 3"/>
          <p:cNvSpPr>
            <a:spLocks noGrp="1"/>
          </p:cNvSpPr>
          <p:nvPr>
            <p:ph type="ftr" sz="quarter" idx="11"/>
          </p:nvPr>
        </p:nvSpPr>
        <p:spPr>
          <a:xfrm>
            <a:off x="2852738" y="6378248"/>
            <a:ext cx="3819525" cy="476250"/>
          </a:xfrm>
          <a:noFill/>
        </p:spPr>
        <p:txBody>
          <a:bodyPr/>
          <a:lstStyle/>
          <a:p>
            <a:r>
              <a:rPr lang="en-US" dirty="0" smtClean="0">
                <a:latin typeface="Arial" pitchFamily="34" charset="0"/>
                <a:cs typeface="Arial" pitchFamily="34" charset="0"/>
              </a:rPr>
              <a:t>Cummins Confidential</a:t>
            </a:r>
          </a:p>
        </p:txBody>
      </p:sp>
      <p:sp>
        <p:nvSpPr>
          <p:cNvPr id="35924" name="Rectangle 5"/>
          <p:cNvSpPr>
            <a:spLocks noChangeArrowheads="1"/>
          </p:cNvSpPr>
          <p:nvPr/>
        </p:nvSpPr>
        <p:spPr bwMode="auto">
          <a:xfrm>
            <a:off x="5738813" y="2390169"/>
            <a:ext cx="42862" cy="158750"/>
          </a:xfrm>
          <a:prstGeom prst="rect">
            <a:avLst/>
          </a:prstGeom>
          <a:solidFill>
            <a:srgbClr val="00FFFF"/>
          </a:solidFill>
          <a:ln w="9525">
            <a:solidFill>
              <a:schemeClr val="tx1"/>
            </a:solidFill>
            <a:miter lim="800000"/>
            <a:headEnd/>
            <a:tailEnd/>
          </a:ln>
        </p:spPr>
        <p:txBody>
          <a:bodyPr wrap="none" anchor="ctr"/>
          <a:lstStyle/>
          <a:p>
            <a:pPr algn="r">
              <a:spcBef>
                <a:spcPct val="35000"/>
              </a:spcBef>
              <a:buClr>
                <a:srgbClr val="FF140A"/>
              </a:buClr>
              <a:buFont typeface="Wingdings" pitchFamily="2" charset="2"/>
              <a:buNone/>
            </a:pPr>
            <a:endParaRPr lang="en-US"/>
          </a:p>
        </p:txBody>
      </p:sp>
      <p:sp>
        <p:nvSpPr>
          <p:cNvPr id="35925" name="Text Box 85"/>
          <p:cNvSpPr txBox="1">
            <a:spLocks noChangeArrowheads="1"/>
          </p:cNvSpPr>
          <p:nvPr/>
        </p:nvSpPr>
        <p:spPr bwMode="auto">
          <a:xfrm>
            <a:off x="5275263" y="2453669"/>
            <a:ext cx="1087437" cy="523875"/>
          </a:xfrm>
          <a:prstGeom prst="rect">
            <a:avLst/>
          </a:prstGeom>
          <a:noFill/>
          <a:ln w="12700" algn="ctr">
            <a:noFill/>
            <a:miter lim="800000"/>
            <a:headEnd/>
            <a:tailEnd/>
          </a:ln>
        </p:spPr>
        <p:txBody>
          <a:bodyPr>
            <a:spAutoFit/>
          </a:bodyPr>
          <a:lstStyle/>
          <a:p>
            <a:pPr eaLnBrk="0" hangingPunct="0">
              <a:spcBef>
                <a:spcPct val="50000"/>
              </a:spcBef>
              <a:buClr>
                <a:srgbClr val="DA0823"/>
              </a:buClr>
              <a:buFont typeface="Wingdings" pitchFamily="2" charset="2"/>
              <a:buNone/>
            </a:pPr>
            <a:r>
              <a:rPr lang="en-US" sz="1400" b="1"/>
              <a:t>NOx Sensing</a:t>
            </a:r>
          </a:p>
        </p:txBody>
      </p:sp>
      <p:cxnSp>
        <p:nvCxnSpPr>
          <p:cNvPr id="35926" name="AutoShape 94"/>
          <p:cNvCxnSpPr>
            <a:cxnSpLocks noChangeShapeType="1"/>
          </p:cNvCxnSpPr>
          <p:nvPr/>
        </p:nvCxnSpPr>
        <p:spPr bwMode="auto">
          <a:xfrm rot="5400000">
            <a:off x="5124450" y="3204556"/>
            <a:ext cx="1290638" cy="1588"/>
          </a:xfrm>
          <a:prstGeom prst="bentConnector3">
            <a:avLst>
              <a:gd name="adj1" fmla="val 50000"/>
            </a:avLst>
          </a:prstGeom>
          <a:noFill/>
          <a:ln w="9525">
            <a:solidFill>
              <a:schemeClr val="tx1"/>
            </a:solidFill>
            <a:miter lim="800000"/>
            <a:headEnd/>
            <a:tailEnd type="triangle" w="med" len="med"/>
          </a:ln>
        </p:spPr>
      </p:cxnSp>
      <p:sp>
        <p:nvSpPr>
          <p:cNvPr id="35927" name="Text Box 85"/>
          <p:cNvSpPr txBox="1">
            <a:spLocks noChangeArrowheads="1"/>
          </p:cNvSpPr>
          <p:nvPr/>
        </p:nvSpPr>
        <p:spPr bwMode="auto">
          <a:xfrm>
            <a:off x="7113588" y="3418869"/>
            <a:ext cx="1141412" cy="523875"/>
          </a:xfrm>
          <a:prstGeom prst="rect">
            <a:avLst/>
          </a:prstGeom>
          <a:noFill/>
          <a:ln w="12700" algn="ctr">
            <a:noFill/>
            <a:miter lim="800000"/>
            <a:headEnd/>
            <a:tailEnd/>
          </a:ln>
        </p:spPr>
        <p:txBody>
          <a:bodyPr>
            <a:spAutoFit/>
          </a:bodyPr>
          <a:lstStyle/>
          <a:p>
            <a:pPr algn="r" eaLnBrk="0" hangingPunct="0">
              <a:spcBef>
                <a:spcPct val="50000"/>
              </a:spcBef>
              <a:buClr>
                <a:srgbClr val="DA0823"/>
              </a:buClr>
              <a:buFont typeface="Wingdings" pitchFamily="2" charset="2"/>
              <a:buNone/>
            </a:pPr>
            <a:r>
              <a:rPr lang="en-US" sz="1400" b="1"/>
              <a:t>Temp sensing</a:t>
            </a:r>
          </a:p>
        </p:txBody>
      </p:sp>
      <p:sp>
        <p:nvSpPr>
          <p:cNvPr id="35928" name="Text Box 85"/>
          <p:cNvSpPr txBox="1">
            <a:spLocks noChangeArrowheads="1"/>
          </p:cNvSpPr>
          <p:nvPr/>
        </p:nvSpPr>
        <p:spPr bwMode="auto">
          <a:xfrm>
            <a:off x="6359525" y="2675919"/>
            <a:ext cx="1625600" cy="530225"/>
          </a:xfrm>
          <a:prstGeom prst="rect">
            <a:avLst/>
          </a:prstGeom>
          <a:noFill/>
          <a:ln w="12700" algn="ctr">
            <a:noFill/>
            <a:miter lim="800000"/>
            <a:headEnd/>
            <a:tailEnd/>
          </a:ln>
        </p:spPr>
        <p:txBody>
          <a:bodyPr>
            <a:spAutoFit/>
          </a:bodyPr>
          <a:lstStyle/>
          <a:p>
            <a:pPr eaLnBrk="0" hangingPunct="0">
              <a:spcBef>
                <a:spcPct val="50000"/>
              </a:spcBef>
              <a:buClr>
                <a:srgbClr val="DA0823"/>
              </a:buClr>
              <a:buFont typeface="Wingdings" pitchFamily="2" charset="2"/>
              <a:buNone/>
            </a:pPr>
            <a:r>
              <a:rPr lang="en-US" sz="1400" b="1"/>
              <a:t>Pressure sensing</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stCondLst>
                                    <p:cond delay="0"/>
                                  </p:stCondLst>
                                  <p:childTnLst>
                                    <p:animMotion origin="layout" path="M -0.22083 -0.00555 L 0.15417 -0.00555 " pathEditMode="relative" rAng="0" ptsTypes="AA">
                                      <p:cBhvr>
                                        <p:cTn id="6" dur="2000" fill="hold"/>
                                        <p:tgtEl>
                                          <p:spTgt spid="129"/>
                                        </p:tgtEl>
                                        <p:attrNameLst>
                                          <p:attrName>ppt_x</p:attrName>
                                          <p:attrName>ppt_y</p:attrName>
                                        </p:attrNameLst>
                                      </p:cBhvr>
                                      <p:rCtr x="188" y="0"/>
                                    </p:animMotion>
                                  </p:childTnLst>
                                </p:cTn>
                              </p:par>
                              <p:par>
                                <p:cTn id="7" presetID="63" presetClass="path" presetSubtype="0" repeatCount="indefinite" accel="50000" fill="hold" grpId="0" nodeType="withEffect">
                                  <p:stCondLst>
                                    <p:cond delay="500"/>
                                  </p:stCondLst>
                                  <p:childTnLst>
                                    <p:animMotion origin="layout" path="M -0.17084 -0.01666 L 0.20417 -0.01666 " pathEditMode="relative" rAng="0" ptsTypes="AA">
                                      <p:cBhvr>
                                        <p:cTn id="8" dur="2000" fill="hold"/>
                                        <p:tgtEl>
                                          <p:spTgt spid="126"/>
                                        </p:tgtEl>
                                        <p:attrNameLst>
                                          <p:attrName>ppt_x</p:attrName>
                                          <p:attrName>ppt_y</p:attrName>
                                        </p:attrNameLst>
                                      </p:cBhvr>
                                      <p:rCtr x="188" y="0"/>
                                    </p:animMotion>
                                  </p:childTnLst>
                                </p:cTn>
                              </p:par>
                              <p:par>
                                <p:cTn id="9" presetID="63" presetClass="path" presetSubtype="0" repeatCount="indefinite" accel="50000" fill="hold" grpId="0" nodeType="withEffect">
                                  <p:stCondLst>
                                    <p:cond delay="1000"/>
                                  </p:stCondLst>
                                  <p:childTnLst>
                                    <p:animMotion origin="layout" path="M -0.20156 0.00116 L 0.16042 0.01019 " pathEditMode="relative" rAng="0" ptsTypes="AA">
                                      <p:cBhvr>
                                        <p:cTn id="10" dur="2000" fill="hold"/>
                                        <p:tgtEl>
                                          <p:spTgt spid="134"/>
                                        </p:tgtEl>
                                        <p:attrNameLst>
                                          <p:attrName>ppt_x</p:attrName>
                                          <p:attrName>ppt_y</p:attrName>
                                        </p:attrNameLst>
                                      </p:cBhvr>
                                      <p:rCtr x="181" y="4"/>
                                    </p:animMotion>
                                  </p:childTnLst>
                                </p:cTn>
                              </p:par>
                              <p:par>
                                <p:cTn id="11" presetID="63" presetClass="path" presetSubtype="0" repeatCount="indefinite" accel="50000" fill="hold" grpId="0" nodeType="withEffect">
                                  <p:stCondLst>
                                    <p:cond delay="1500"/>
                                  </p:stCondLst>
                                  <p:childTnLst>
                                    <p:animMotion origin="layout" path="M -0.2099 0.00764 L 0.1651 0.00764 " pathEditMode="relative" rAng="0" ptsTypes="AA">
                                      <p:cBhvr>
                                        <p:cTn id="12" dur="2000" fill="hold"/>
                                        <p:tgtEl>
                                          <p:spTgt spid="136"/>
                                        </p:tgtEl>
                                        <p:attrNameLst>
                                          <p:attrName>ppt_x</p:attrName>
                                          <p:attrName>ppt_y</p:attrName>
                                        </p:attrNameLst>
                                      </p:cBhvr>
                                      <p:rCtr x="188" y="0"/>
                                    </p:animMotion>
                                  </p:childTnLst>
                                </p:cTn>
                              </p:par>
                              <p:par>
                                <p:cTn id="13" presetID="63" presetClass="path" presetSubtype="0" repeatCount="indefinite" accel="50000" fill="hold" grpId="0" nodeType="withEffect">
                                  <p:stCondLst>
                                    <p:cond delay="0"/>
                                  </p:stCondLst>
                                  <p:childTnLst>
                                    <p:animMotion origin="layout" path="M -0.03073 -0.03612 L 0.23594 -0.03612 " pathEditMode="fixed" rAng="0" ptsTypes="AA">
                                      <p:cBhvr>
                                        <p:cTn id="14" dur="2000" fill="hold"/>
                                        <p:tgtEl>
                                          <p:spTgt spid="128"/>
                                        </p:tgtEl>
                                        <p:attrNameLst>
                                          <p:attrName>ppt_x</p:attrName>
                                          <p:attrName>ppt_y</p:attrName>
                                        </p:attrNameLst>
                                      </p:cBhvr>
                                      <p:rCtr x="133" y="0"/>
                                    </p:animMotion>
                                  </p:childTnLst>
                                </p:cTn>
                              </p:par>
                              <p:par>
                                <p:cTn id="15" presetID="63" presetClass="path" presetSubtype="0" repeatCount="indefinite" accel="50000" fill="hold" grpId="0" nodeType="withEffect">
                                  <p:stCondLst>
                                    <p:cond delay="500"/>
                                  </p:stCondLst>
                                  <p:childTnLst>
                                    <p:animMotion origin="layout" path="M -0.09584 -0.01667 L 0.15416 -0.01667 " pathEditMode="fixed" rAng="0" ptsTypes="AA">
                                      <p:cBhvr>
                                        <p:cTn id="16" dur="2000" fill="hold"/>
                                        <p:tgtEl>
                                          <p:spTgt spid="137"/>
                                        </p:tgtEl>
                                        <p:attrNameLst>
                                          <p:attrName>ppt_x</p:attrName>
                                          <p:attrName>ppt_y</p:attrName>
                                        </p:attrNameLst>
                                      </p:cBhvr>
                                      <p:rCtr x="125" y="0"/>
                                    </p:animMotion>
                                  </p:childTnLst>
                                </p:cTn>
                              </p:par>
                              <p:par>
                                <p:cTn id="17" presetID="63" presetClass="path" presetSubtype="0" repeatCount="indefinite" accel="50000" fill="hold" grpId="0" nodeType="withEffect">
                                  <p:stCondLst>
                                    <p:cond delay="1000"/>
                                  </p:stCondLst>
                                  <p:childTnLst>
                                    <p:animMotion origin="layout" path="M -0.03021 0.01042 L 0.26146 0.01042 " pathEditMode="fixed" rAng="0" ptsTypes="AA">
                                      <p:cBhvr>
                                        <p:cTn id="18" dur="2000" fill="hold"/>
                                        <p:tgtEl>
                                          <p:spTgt spid="138"/>
                                        </p:tgtEl>
                                        <p:attrNameLst>
                                          <p:attrName>ppt_x</p:attrName>
                                          <p:attrName>ppt_y</p:attrName>
                                        </p:attrNameLst>
                                      </p:cBhvr>
                                      <p:rCtr x="146" y="0"/>
                                    </p:animMotion>
                                  </p:childTnLst>
                                </p:cTn>
                              </p:par>
                              <p:par>
                                <p:cTn id="19" presetID="63" presetClass="path" presetSubtype="0" repeatCount="indefinite" accel="50000" fill="hold" grpId="0" nodeType="withEffect">
                                  <p:stCondLst>
                                    <p:cond delay="1000"/>
                                  </p:stCondLst>
                                  <p:childTnLst>
                                    <p:animMotion origin="layout" path="M -0.07917 -0.01389 L 0.17083 -0.01389 " pathEditMode="fixed" rAng="0" ptsTypes="AA">
                                      <p:cBhvr>
                                        <p:cTn id="20" dur="2000" fill="hold"/>
                                        <p:tgtEl>
                                          <p:spTgt spid="140"/>
                                        </p:tgtEl>
                                        <p:attrNameLst>
                                          <p:attrName>ppt_x</p:attrName>
                                          <p:attrName>ppt_y</p:attrName>
                                        </p:attrNameLst>
                                      </p:cBhvr>
                                      <p:rCtr x="125" y="0"/>
                                    </p:animMotion>
                                  </p:childTnLst>
                                </p:cTn>
                              </p:par>
                              <p:par>
                                <p:cTn id="21" presetID="1" presetClass="emph" presetSubtype="2" repeatCount="indefinite" accel="50000" decel="50000" autoRev="1" fill="hold" nodeType="withEffect">
                                  <p:stCondLst>
                                    <p:cond delay="0"/>
                                  </p:stCondLst>
                                  <p:childTnLst>
                                    <p:animClr clrSpc="rgb" dir="cw">
                                      <p:cBhvr>
                                        <p:cTn id="22" dur="5000" fill="hold"/>
                                        <p:tgtEl>
                                          <p:spTgt spid="24678"/>
                                        </p:tgtEl>
                                        <p:attrNameLst>
                                          <p:attrName>fillcolor</p:attrName>
                                        </p:attrNameLst>
                                      </p:cBhvr>
                                      <p:to>
                                        <a:srgbClr val="777777"/>
                                      </p:to>
                                    </p:animClr>
                                    <p:set>
                                      <p:cBhvr>
                                        <p:cTn id="23" dur="5000" fill="hold"/>
                                        <p:tgtEl>
                                          <p:spTgt spid="24678"/>
                                        </p:tgtEl>
                                        <p:attrNameLst>
                                          <p:attrName>fill.type</p:attrName>
                                        </p:attrNameLst>
                                      </p:cBhvr>
                                      <p:to>
                                        <p:strVal val="solid"/>
                                      </p:to>
                                    </p:set>
                                    <p:set>
                                      <p:cBhvr>
                                        <p:cTn id="24" dur="5000" fill="hold"/>
                                        <p:tgtEl>
                                          <p:spTgt spid="24678"/>
                                        </p:tgtEl>
                                        <p:attrNameLst>
                                          <p:attrName>fill.on</p:attrName>
                                        </p:attrNameLst>
                                      </p:cBhvr>
                                      <p:to>
                                        <p:strVal val="true"/>
                                      </p:to>
                                    </p:set>
                                  </p:childTnLst>
                                </p:cTn>
                              </p:par>
                              <p:par>
                                <p:cTn id="25" presetID="1" presetClass="emph" presetSubtype="2" repeatCount="indefinite" accel="50000" decel="50000" autoRev="1" fill="hold" nodeType="withEffect">
                                  <p:stCondLst>
                                    <p:cond delay="500"/>
                                  </p:stCondLst>
                                  <p:childTnLst>
                                    <p:animClr clrSpc="rgb" dir="cw">
                                      <p:cBhvr>
                                        <p:cTn id="26" dur="5000" fill="hold"/>
                                        <p:tgtEl>
                                          <p:spTgt spid="18504"/>
                                        </p:tgtEl>
                                        <p:attrNameLst>
                                          <p:attrName>fillcolor</p:attrName>
                                        </p:attrNameLst>
                                      </p:cBhvr>
                                      <p:to>
                                        <a:srgbClr val="FB4513"/>
                                      </p:to>
                                    </p:animClr>
                                    <p:set>
                                      <p:cBhvr>
                                        <p:cTn id="27" dur="5000" fill="hold"/>
                                        <p:tgtEl>
                                          <p:spTgt spid="18504"/>
                                        </p:tgtEl>
                                        <p:attrNameLst>
                                          <p:attrName>fill.type</p:attrName>
                                        </p:attrNameLst>
                                      </p:cBhvr>
                                      <p:to>
                                        <p:strVal val="solid"/>
                                      </p:to>
                                    </p:set>
                                    <p:set>
                                      <p:cBhvr>
                                        <p:cTn id="28" dur="5000" fill="hold"/>
                                        <p:tgtEl>
                                          <p:spTgt spid="18504"/>
                                        </p:tgtEl>
                                        <p:attrNameLst>
                                          <p:attrName>fill.on</p:attrName>
                                        </p:attrNameLst>
                                      </p:cBhvr>
                                      <p:to>
                                        <p:strVal val="true"/>
                                      </p:to>
                                    </p:set>
                                  </p:childTnLst>
                                </p:cTn>
                              </p:par>
                              <p:par>
                                <p:cTn id="29" presetID="0" presetClass="path" presetSubtype="0" repeatCount="indefinite" accel="50000" decel="50000" fill="hold" nodeType="withEffect">
                                  <p:stCondLst>
                                    <p:cond delay="0"/>
                                  </p:stCondLst>
                                  <p:childTnLst>
                                    <p:animMotion origin="layout" path="M 1.94444E-6 -3.7037E-7 C -0.00104 -0.04954 -0.00191 -0.09884 -0.00209 -0.12037 C -0.00226 -0.1419 -0.00243 -0.12755 -0.0007 -0.12893 C 0.00104 -0.13032 -0.01042 -0.12917 0.00781 -0.12893 C 0.02604 -0.1287 0.09114 -0.12801 0.10903 -0.12824 C 0.12691 -0.12847 0.11406 -0.1287 0.11493 -0.13079 C 0.1158 -0.13287 0.11423 -0.09375 0.11423 -0.14028 C 0.11423 -0.18681 0.11493 -0.36412 0.11493 -0.41042 C 0.11493 -0.45671 0.11545 -0.4169 0.11423 -0.41829 C 0.11302 -0.41968 0.11545 -0.41921 0.10781 -0.41898 C 0.10017 -0.41875 0.07552 -0.41643 0.06875 -0.41736 C 0.06198 -0.41829 0.06736 -0.41458 0.06684 -0.425 C 0.06632 -0.43542 0.06441 -0.46713 0.06545 -0.47963 C 0.06649 -0.49213 0.06684 -0.4956 0.07274 -0.49954 C 0.07864 -0.50347 0.09062 -0.50509 0.10052 -0.50393 C 0.11041 -0.50278 0.12083 -0.49352 0.13246 -0.49259 C 0.1441 -0.49167 0.16024 -0.49838 0.17066 -0.49792 C 0.18107 -0.49745 0.18941 -0.48796 0.19548 -0.48912 C 0.20156 -0.49028 0.19896 -0.50718 0.20712 -0.50486 C 0.21528 -0.50255 0.23611 -0.4713 0.24479 -0.47454 C 0.25347 -0.47778 0.25712 -0.5169 0.25972 -0.52477 " pathEditMode="relative" rAng="0" ptsTypes="aaaaaaaaaaaaaaaaaaaaA">
                                      <p:cBhvr>
                                        <p:cTn id="30" dur="5000" fill="hold"/>
                                        <p:tgtEl>
                                          <p:spTgt spid="141"/>
                                        </p:tgtEl>
                                        <p:attrNameLst>
                                          <p:attrName>ppt_x</p:attrName>
                                          <p:attrName>ppt_y</p:attrName>
                                        </p:attrNameLst>
                                      </p:cBhvr>
                                      <p:rCtr x="125" y="-262"/>
                                    </p:animMotion>
                                  </p:childTnLst>
                                </p:cTn>
                              </p:par>
                              <p:par>
                                <p:cTn id="31" presetID="0" presetClass="path" presetSubtype="0" repeatCount="indefinite" accel="50000" decel="50000" fill="hold" nodeType="withEffect">
                                  <p:stCondLst>
                                    <p:cond delay="1500"/>
                                  </p:stCondLst>
                                  <p:childTnLst>
                                    <p:animMotion origin="layout" path="M -0.01614 -0.02129 C -0.01718 -0.07082 -0.01805 -0.12011 -0.01823 -0.14163 C -0.0184 -0.16316 -0.01857 -0.14881 -0.01684 -0.1502 C -0.0151 -0.15159 -0.02656 -0.15043 -0.00833 -0.1502 C 0.0099 -0.14997 0.075 -0.14927 0.09288 -0.1495 C 0.11077 -0.14973 0.09792 -0.14997 0.09879 -0.15205 C 0.09966 -0.15413 0.09809 -0.11502 0.09809 -0.16154 C 0.09809 -0.20805 0.09879 -0.38533 0.09879 -0.43161 C 0.09879 -0.4779 0.09931 -0.43809 0.09809 -0.43948 C 0.09688 -0.44087 0.09931 -0.44041 0.09167 -0.44018 C 0.08403 -0.43994 0.05938 -0.43763 0.05261 -0.43856 C 0.04584 -0.43948 0.05122 -0.43578 0.0507 -0.44619 C 0.05018 -0.45661 0.04827 -0.48831 0.04931 -0.50081 C 0.05035 -0.51331 0.0507 -0.51678 0.0566 -0.52071 C 0.0625 -0.52465 0.07448 -0.52627 0.08438 -0.52511 C 0.09427 -0.52395 0.10469 -0.5147 0.11632 -0.51377 C 0.12795 -0.51284 0.1441 -0.51956 0.15452 -0.51909 C 0.16493 -0.51863 0.17327 -0.50914 0.17934 -0.5103 C 0.18542 -0.51146 0.18282 -0.52835 0.19098 -0.52604 C 0.19913 -0.52372 0.21997 -0.49248 0.22865 -0.49572 C 0.23733 -0.49896 0.24098 -0.53807 0.24358 -0.54594 " pathEditMode="relative" rAng="0" ptsTypes="aaaaaaaaaaaaaaaaaaaaA">
                                      <p:cBhvr>
                                        <p:cTn id="32" dur="5000" fill="hold"/>
                                        <p:tgtEl>
                                          <p:spTgt spid="143"/>
                                        </p:tgtEl>
                                        <p:attrNameLst>
                                          <p:attrName>ppt_x</p:attrName>
                                          <p:attrName>ppt_y</p:attrName>
                                        </p:attrNameLst>
                                      </p:cBhvr>
                                      <p:rCtr x="125" y="-262"/>
                                    </p:animMotion>
                                  </p:childTnLst>
                                </p:cTn>
                              </p:par>
                              <p:par>
                                <p:cTn id="33" presetID="0" presetClass="path" presetSubtype="0" repeatCount="indefinite" accel="50000" decel="50000" fill="hold" nodeType="withEffect">
                                  <p:stCondLst>
                                    <p:cond delay="3000"/>
                                  </p:stCondLst>
                                  <p:childTnLst>
                                    <p:animMotion origin="layout" path="M 0.00694 -0.0405 C 0.0059 -0.09003 0.00503 -0.13932 0.00486 -0.16084 C 0.00468 -0.18237 0.00451 -0.16802 0.00625 -0.16941 C 0.00798 -0.1708 -0.00348 -0.16964 0.01475 -0.16941 C 0.03298 -0.16918 0.09809 -0.16848 0.11597 -0.16871 C 0.13385 -0.16894 0.121 -0.16918 0.12187 -0.17126 C 0.12274 -0.17334 0.12118 -0.13423 0.12118 -0.18075 C 0.12118 -0.22726 0.12187 -0.40454 0.12187 -0.45082 C 0.12187 -0.49711 0.12239 -0.4573 0.12118 -0.45869 C 0.11996 -0.46008 0.12239 -0.45962 0.11475 -0.45939 C 0.10711 -0.45915 0.08246 -0.45684 0.07569 -0.45777 C 0.06892 -0.45869 0.0743 -0.45499 0.07378 -0.4654 C 0.07326 -0.47582 0.07135 -0.50752 0.07239 -0.52002 C 0.07343 -0.53252 0.07378 -0.53599 0.07968 -0.53992 C 0.08559 -0.54386 0.09756 -0.54548 0.10746 -0.54432 C 0.11736 -0.54316 0.12777 -0.53391 0.13941 -0.53298 C 0.15104 -0.53205 0.16718 -0.53877 0.1776 -0.5383 C 0.18802 -0.53784 0.19635 -0.52835 0.20243 -0.52951 C 0.2085 -0.53067 0.2059 -0.54756 0.21406 -0.54525 C 0.22222 -0.54293 0.24305 -0.51169 0.25173 -0.51493 C 0.26041 -0.51817 0.26406 -0.55728 0.26666 -0.56515 " pathEditMode="relative" rAng="0" ptsTypes="aaaaaaaaaaaaaaaaaaaaA">
                                      <p:cBhvr>
                                        <p:cTn id="34" dur="5000" fill="hold"/>
                                        <p:tgtEl>
                                          <p:spTgt spid="145"/>
                                        </p:tgtEl>
                                        <p:attrNameLst>
                                          <p:attrName>ppt_x</p:attrName>
                                          <p:attrName>ppt_y</p:attrName>
                                        </p:attrNameLst>
                                      </p:cBhvr>
                                      <p:rCtr x="125" y="-262"/>
                                    </p:animMotion>
                                  </p:childTnLst>
                                </p:cTn>
                              </p:par>
                              <p:par>
                                <p:cTn id="35" presetID="0" presetClass="path" presetSubtype="0" repeatCount="indefinite" accel="50000" decel="50000" fill="hold" nodeType="withEffect">
                                  <p:stCondLst>
                                    <p:cond delay="4500"/>
                                  </p:stCondLst>
                                  <p:childTnLst>
                                    <p:animMotion origin="layout" path="M 0.02153 -0.00787 C 0.02049 -0.0574 0.01962 -0.10669 0.01944 -0.12821 C 0.01927 -0.14974 0.0191 -0.13539 0.02083 -0.13678 C 0.02257 -0.13817 0.01111 -0.13701 0.02934 -0.13678 C 0.04757 -0.13655 0.11267 -0.13585 0.13055 -0.13608 C 0.14844 -0.13631 0.13559 -0.13655 0.13646 -0.13863 C 0.13733 -0.14071 0.13576 -0.1016 0.13576 -0.14812 C 0.13576 -0.19463 0.13646 -0.37191 0.13646 -0.41819 C 0.13646 -0.46448 0.13698 -0.42467 0.13576 -0.42606 C 0.13455 -0.42745 0.13698 -0.42699 0.12934 -0.42676 C 0.1217 -0.42652 0.09705 -0.42421 0.09028 -0.42514 C 0.08351 -0.42606 0.08889 -0.42236 0.08837 -0.43277 C 0.08785 -0.44319 0.08594 -0.47489 0.08698 -0.48739 C 0.08802 -0.49989 0.08837 -0.50336 0.09427 -0.50729 C 0.10017 -0.51123 0.11215 -0.51285 0.12205 -0.51169 C 0.13194 -0.51053 0.14236 -0.50128 0.15399 -0.50035 C 0.16562 -0.49942 0.18177 -0.50614 0.19219 -0.50567 C 0.2026 -0.50521 0.21094 -0.49572 0.21701 -0.49688 C 0.22309 -0.49804 0.22049 -0.51493 0.22865 -0.51262 C 0.2368 -0.5103 0.25764 -0.47906 0.26632 -0.4823 C 0.275 -0.48554 0.27865 -0.52465 0.28125 -0.53252 " pathEditMode="relative" rAng="0" ptsTypes="aaaaaaaaaaaaaaaaaaaaA">
                                      <p:cBhvr>
                                        <p:cTn id="36" dur="5000" fill="hold"/>
                                        <p:tgtEl>
                                          <p:spTgt spid="146"/>
                                        </p:tgtEl>
                                        <p:attrNameLst>
                                          <p:attrName>ppt_x</p:attrName>
                                          <p:attrName>ppt_y</p:attrName>
                                        </p:attrNameLst>
                                      </p:cBhvr>
                                      <p:rCtr x="125" y="-2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8" grpId="0" animBg="1"/>
      <p:bldP spid="129" grpId="0" animBg="1"/>
      <p:bldP spid="134" grpId="0" animBg="1"/>
      <p:bldP spid="136" grpId="0" animBg="1"/>
      <p:bldP spid="137" grpId="0" animBg="1"/>
      <p:bldP spid="138" grpId="0" animBg="1"/>
      <p:bldP spid="1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9"/>
          <p:cNvSpPr txBox="1">
            <a:spLocks noChangeArrowheads="1"/>
          </p:cNvSpPr>
          <p:nvPr/>
        </p:nvSpPr>
        <p:spPr bwMode="auto">
          <a:xfrm>
            <a:off x="7240405" y="995676"/>
            <a:ext cx="1539875" cy="369887"/>
          </a:xfrm>
          <a:prstGeom prst="rect">
            <a:avLst/>
          </a:prstGeom>
          <a:noFill/>
          <a:ln w="9525">
            <a:noFill/>
            <a:miter lim="800000"/>
            <a:headEnd/>
            <a:tailEnd/>
          </a:ln>
        </p:spPr>
        <p:txBody>
          <a:bodyPr>
            <a:spAutoFit/>
          </a:bodyPr>
          <a:lstStyle/>
          <a:p>
            <a:pPr>
              <a:buFont typeface="Wingdings" pitchFamily="2" charset="2"/>
              <a:buNone/>
            </a:pPr>
            <a:r>
              <a:rPr lang="en-US" dirty="0"/>
              <a:t>SCR Section </a:t>
            </a:r>
          </a:p>
        </p:txBody>
      </p:sp>
      <p:sp>
        <p:nvSpPr>
          <p:cNvPr id="8197" name="TextBox 11"/>
          <p:cNvSpPr txBox="1">
            <a:spLocks noChangeArrowheads="1"/>
          </p:cNvSpPr>
          <p:nvPr/>
        </p:nvSpPr>
        <p:spPr bwMode="auto">
          <a:xfrm>
            <a:off x="1963711" y="6136286"/>
            <a:ext cx="908623" cy="369332"/>
          </a:xfrm>
          <a:prstGeom prst="rect">
            <a:avLst/>
          </a:prstGeom>
          <a:noFill/>
          <a:ln w="9525">
            <a:noFill/>
            <a:miter lim="800000"/>
            <a:headEnd/>
            <a:tailEnd/>
          </a:ln>
        </p:spPr>
        <p:txBody>
          <a:bodyPr wrap="square">
            <a:spAutoFit/>
          </a:bodyPr>
          <a:lstStyle/>
          <a:p>
            <a:pPr>
              <a:buFont typeface="Wingdings" pitchFamily="2" charset="2"/>
              <a:buNone/>
            </a:pPr>
            <a:r>
              <a:rPr lang="en-US" dirty="0" smtClean="0"/>
              <a:t>Heater </a:t>
            </a:r>
            <a:endParaRPr lang="en-US" dirty="0"/>
          </a:p>
        </p:txBody>
      </p:sp>
      <p:sp>
        <p:nvSpPr>
          <p:cNvPr id="8198" name="TextBox 12"/>
          <p:cNvSpPr txBox="1">
            <a:spLocks noChangeArrowheads="1"/>
          </p:cNvSpPr>
          <p:nvPr/>
        </p:nvSpPr>
        <p:spPr bwMode="auto">
          <a:xfrm>
            <a:off x="1520825" y="915988"/>
            <a:ext cx="1539875" cy="646112"/>
          </a:xfrm>
          <a:prstGeom prst="rect">
            <a:avLst/>
          </a:prstGeom>
          <a:noFill/>
          <a:ln w="9525">
            <a:noFill/>
            <a:miter lim="800000"/>
            <a:headEnd/>
            <a:tailEnd/>
          </a:ln>
        </p:spPr>
        <p:txBody>
          <a:bodyPr>
            <a:spAutoFit/>
          </a:bodyPr>
          <a:lstStyle/>
          <a:p>
            <a:pPr>
              <a:buFont typeface="Wingdings" pitchFamily="2" charset="2"/>
              <a:buNone/>
            </a:pPr>
            <a:r>
              <a:rPr lang="en-US"/>
              <a:t>DEF Doser Assembly</a:t>
            </a:r>
          </a:p>
        </p:txBody>
      </p:sp>
      <p:cxnSp>
        <p:nvCxnSpPr>
          <p:cNvPr id="8205" name="Straight Arrow Connector 27"/>
          <p:cNvCxnSpPr>
            <a:cxnSpLocks noChangeShapeType="1"/>
          </p:cNvCxnSpPr>
          <p:nvPr/>
        </p:nvCxnSpPr>
        <p:spPr bwMode="auto">
          <a:xfrm flipH="1" flipV="1">
            <a:off x="6980238" y="3863975"/>
            <a:ext cx="738187" cy="398463"/>
          </a:xfrm>
          <a:prstGeom prst="straightConnector1">
            <a:avLst/>
          </a:prstGeom>
          <a:noFill/>
          <a:ln w="12700" algn="ctr">
            <a:solidFill>
              <a:schemeClr val="tx1"/>
            </a:solidFill>
            <a:round/>
            <a:headEnd/>
            <a:tailEnd type="triangle" w="lg" len="lg"/>
          </a:ln>
        </p:spPr>
      </p:cxnSp>
      <p:sp>
        <p:nvSpPr>
          <p:cNvPr id="8206" name="Title 1"/>
          <p:cNvSpPr>
            <a:spLocks noGrp="1"/>
          </p:cNvSpPr>
          <p:nvPr>
            <p:ph type="title"/>
          </p:nvPr>
        </p:nvSpPr>
        <p:spPr>
          <a:xfrm>
            <a:off x="790575" y="14288"/>
            <a:ext cx="7966075" cy="890587"/>
          </a:xfrm>
        </p:spPr>
        <p:txBody>
          <a:bodyPr/>
          <a:lstStyle/>
          <a:p>
            <a:r>
              <a:rPr lang="en-US" b="1" dirty="0" smtClean="0"/>
              <a:t>CPG T4F AT: CAS451 </a:t>
            </a:r>
            <a:endParaRPr lang="en-US" dirty="0" smtClean="0"/>
          </a:p>
        </p:txBody>
      </p:sp>
      <p:sp>
        <p:nvSpPr>
          <p:cNvPr id="8207" name="Footer Placeholder 3"/>
          <p:cNvSpPr>
            <a:spLocks noGrp="1"/>
          </p:cNvSpPr>
          <p:nvPr>
            <p:ph type="ftr" sz="quarter" idx="11"/>
          </p:nvPr>
        </p:nvSpPr>
        <p:spPr>
          <a:noFill/>
        </p:spPr>
        <p:txBody>
          <a:bodyPr/>
          <a:lstStyle/>
          <a:p>
            <a:r>
              <a:rPr lang="en-US" dirty="0" smtClean="0"/>
              <a:t>Cummins Confidential</a:t>
            </a:r>
          </a:p>
        </p:txBody>
      </p:sp>
      <p:pic>
        <p:nvPicPr>
          <p:cNvPr id="27650" name="Picture 2"/>
          <p:cNvPicPr>
            <a:picLocks noChangeAspect="1" noChangeArrowheads="1"/>
          </p:cNvPicPr>
          <p:nvPr/>
        </p:nvPicPr>
        <p:blipFill>
          <a:blip r:embed="rId3" cstate="print"/>
          <a:srcRect/>
          <a:stretch>
            <a:fillRect/>
          </a:stretch>
        </p:blipFill>
        <p:spPr bwMode="auto">
          <a:xfrm>
            <a:off x="1124262" y="1694514"/>
            <a:ext cx="7465101" cy="4166640"/>
          </a:xfrm>
          <a:prstGeom prst="rect">
            <a:avLst/>
          </a:prstGeom>
          <a:noFill/>
          <a:ln w="9525">
            <a:noFill/>
            <a:miter lim="800000"/>
            <a:headEnd/>
            <a:tailEnd/>
          </a:ln>
        </p:spPr>
      </p:pic>
      <p:sp>
        <p:nvSpPr>
          <p:cNvPr id="16" name="TextBox 9"/>
          <p:cNvSpPr txBox="1">
            <a:spLocks noChangeArrowheads="1"/>
          </p:cNvSpPr>
          <p:nvPr/>
        </p:nvSpPr>
        <p:spPr bwMode="auto">
          <a:xfrm>
            <a:off x="4829487" y="983184"/>
            <a:ext cx="1539875" cy="369887"/>
          </a:xfrm>
          <a:prstGeom prst="rect">
            <a:avLst/>
          </a:prstGeom>
          <a:noFill/>
          <a:ln w="9525">
            <a:noFill/>
            <a:miter lim="800000"/>
            <a:headEnd/>
            <a:tailEnd/>
          </a:ln>
        </p:spPr>
        <p:txBody>
          <a:bodyPr>
            <a:spAutoFit/>
          </a:bodyPr>
          <a:lstStyle/>
          <a:p>
            <a:pPr>
              <a:buFont typeface="Wingdings" pitchFamily="2" charset="2"/>
              <a:buNone/>
            </a:pPr>
            <a:r>
              <a:rPr lang="en-US" dirty="0" smtClean="0"/>
              <a:t>DPF </a:t>
            </a:r>
            <a:r>
              <a:rPr lang="en-US" dirty="0"/>
              <a:t>Section </a:t>
            </a:r>
          </a:p>
        </p:txBody>
      </p:sp>
      <p:cxnSp>
        <p:nvCxnSpPr>
          <p:cNvPr id="8199" name="Straight Arrow Connector 13"/>
          <p:cNvCxnSpPr>
            <a:cxnSpLocks noChangeShapeType="1"/>
          </p:cNvCxnSpPr>
          <p:nvPr/>
        </p:nvCxnSpPr>
        <p:spPr bwMode="auto">
          <a:xfrm flipH="1">
            <a:off x="7360171" y="1469036"/>
            <a:ext cx="389744" cy="1259174"/>
          </a:xfrm>
          <a:prstGeom prst="straightConnector1">
            <a:avLst/>
          </a:prstGeom>
          <a:noFill/>
          <a:ln w="19050" algn="ctr">
            <a:solidFill>
              <a:srgbClr val="7030A0"/>
            </a:solidFill>
            <a:round/>
            <a:headEnd/>
            <a:tailEnd type="triangle" w="lg" len="lg"/>
          </a:ln>
        </p:spPr>
      </p:cxnSp>
      <p:cxnSp>
        <p:nvCxnSpPr>
          <p:cNvPr id="19" name="Straight Arrow Connector 13"/>
          <p:cNvCxnSpPr>
            <a:cxnSpLocks noChangeShapeType="1"/>
          </p:cNvCxnSpPr>
          <p:nvPr/>
        </p:nvCxnSpPr>
        <p:spPr bwMode="auto">
          <a:xfrm>
            <a:off x="5818682" y="1366603"/>
            <a:ext cx="222354" cy="1571469"/>
          </a:xfrm>
          <a:prstGeom prst="straightConnector1">
            <a:avLst/>
          </a:prstGeom>
          <a:noFill/>
          <a:ln w="19050" algn="ctr">
            <a:solidFill>
              <a:srgbClr val="7030A0"/>
            </a:solidFill>
            <a:round/>
            <a:headEnd/>
            <a:tailEnd type="triangle" w="lg" len="lg"/>
          </a:ln>
        </p:spPr>
      </p:cxnSp>
      <p:cxnSp>
        <p:nvCxnSpPr>
          <p:cNvPr id="21" name="Straight Arrow Connector 13"/>
          <p:cNvCxnSpPr>
            <a:cxnSpLocks noChangeShapeType="1"/>
          </p:cNvCxnSpPr>
          <p:nvPr/>
        </p:nvCxnSpPr>
        <p:spPr bwMode="auto">
          <a:xfrm>
            <a:off x="2520846" y="1531495"/>
            <a:ext cx="1136754" cy="1151744"/>
          </a:xfrm>
          <a:prstGeom prst="straightConnector1">
            <a:avLst/>
          </a:prstGeom>
          <a:noFill/>
          <a:ln w="19050" algn="ctr">
            <a:solidFill>
              <a:srgbClr val="7030A0"/>
            </a:solidFill>
            <a:round/>
            <a:headEnd/>
            <a:tailEnd type="triangle" w="lg" len="lg"/>
          </a:ln>
        </p:spPr>
      </p:cxnSp>
      <p:cxnSp>
        <p:nvCxnSpPr>
          <p:cNvPr id="23" name="Straight Arrow Connector 13"/>
          <p:cNvCxnSpPr>
            <a:cxnSpLocks noChangeShapeType="1"/>
          </p:cNvCxnSpPr>
          <p:nvPr/>
        </p:nvCxnSpPr>
        <p:spPr bwMode="auto">
          <a:xfrm flipH="1" flipV="1">
            <a:off x="4394617" y="4559509"/>
            <a:ext cx="1271665" cy="1496517"/>
          </a:xfrm>
          <a:prstGeom prst="straightConnector1">
            <a:avLst/>
          </a:prstGeom>
          <a:noFill/>
          <a:ln w="19050" algn="ctr">
            <a:solidFill>
              <a:srgbClr val="7030A0"/>
            </a:solidFill>
            <a:round/>
            <a:headEnd/>
            <a:tailEnd type="triangle" w="lg" len="lg"/>
          </a:ln>
        </p:spPr>
      </p:cxnSp>
      <p:cxnSp>
        <p:nvCxnSpPr>
          <p:cNvPr id="24" name="Straight Arrow Connector 13"/>
          <p:cNvCxnSpPr>
            <a:cxnSpLocks noChangeShapeType="1"/>
          </p:cNvCxnSpPr>
          <p:nvPr/>
        </p:nvCxnSpPr>
        <p:spPr bwMode="auto">
          <a:xfrm flipV="1">
            <a:off x="2608289" y="4861810"/>
            <a:ext cx="334780" cy="1314138"/>
          </a:xfrm>
          <a:prstGeom prst="straightConnector1">
            <a:avLst/>
          </a:prstGeom>
          <a:noFill/>
          <a:ln w="19050" algn="ctr">
            <a:solidFill>
              <a:srgbClr val="7030A0"/>
            </a:solidFill>
            <a:round/>
            <a:headEnd/>
            <a:tailEnd type="triangle" w="lg" len="lg"/>
          </a:ln>
        </p:spPr>
      </p:cxnSp>
      <p:sp>
        <p:nvSpPr>
          <p:cNvPr id="25" name="TextBox 11"/>
          <p:cNvSpPr txBox="1">
            <a:spLocks noChangeArrowheads="1"/>
          </p:cNvSpPr>
          <p:nvPr/>
        </p:nvSpPr>
        <p:spPr bwMode="auto">
          <a:xfrm>
            <a:off x="4634460" y="6016797"/>
            <a:ext cx="1661410" cy="646331"/>
          </a:xfrm>
          <a:prstGeom prst="rect">
            <a:avLst/>
          </a:prstGeom>
          <a:noFill/>
          <a:ln w="9525">
            <a:noFill/>
            <a:miter lim="800000"/>
            <a:headEnd/>
            <a:tailEnd/>
          </a:ln>
        </p:spPr>
        <p:txBody>
          <a:bodyPr wrap="square">
            <a:spAutoFit/>
          </a:bodyPr>
          <a:lstStyle/>
          <a:p>
            <a:pPr>
              <a:buFont typeface="Wingdings" pitchFamily="2" charset="2"/>
              <a:buNone/>
            </a:pPr>
            <a:r>
              <a:rPr lang="en-US" dirty="0" smtClean="0"/>
              <a:t>Heater Control box </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0" descr="D4i-S Whole System Iso View.JPG"/>
          <p:cNvPicPr>
            <a:picLocks noChangeAspect="1"/>
          </p:cNvPicPr>
          <p:nvPr/>
        </p:nvPicPr>
        <p:blipFill>
          <a:blip r:embed="rId3" cstate="print"/>
          <a:srcRect/>
          <a:stretch>
            <a:fillRect/>
          </a:stretch>
        </p:blipFill>
        <p:spPr bwMode="auto">
          <a:xfrm>
            <a:off x="747713" y="823913"/>
            <a:ext cx="7597775" cy="5019675"/>
          </a:xfrm>
          <a:prstGeom prst="rect">
            <a:avLst/>
          </a:prstGeom>
          <a:noFill/>
          <a:ln w="9525">
            <a:noFill/>
            <a:miter lim="800000"/>
            <a:headEnd/>
            <a:tailEnd/>
          </a:ln>
        </p:spPr>
      </p:pic>
      <p:sp>
        <p:nvSpPr>
          <p:cNvPr id="8196" name="TextBox 9"/>
          <p:cNvSpPr txBox="1">
            <a:spLocks noChangeArrowheads="1"/>
          </p:cNvSpPr>
          <p:nvPr/>
        </p:nvSpPr>
        <p:spPr bwMode="auto">
          <a:xfrm>
            <a:off x="7210425" y="785813"/>
            <a:ext cx="1539875" cy="369887"/>
          </a:xfrm>
          <a:prstGeom prst="rect">
            <a:avLst/>
          </a:prstGeom>
          <a:noFill/>
          <a:ln w="9525">
            <a:noFill/>
            <a:miter lim="800000"/>
            <a:headEnd/>
            <a:tailEnd/>
          </a:ln>
        </p:spPr>
        <p:txBody>
          <a:bodyPr>
            <a:spAutoFit/>
          </a:bodyPr>
          <a:lstStyle/>
          <a:p>
            <a:pPr>
              <a:buFont typeface="Wingdings" pitchFamily="2" charset="2"/>
              <a:buNone/>
            </a:pPr>
            <a:r>
              <a:rPr lang="en-US"/>
              <a:t>SCR Section </a:t>
            </a:r>
          </a:p>
        </p:txBody>
      </p:sp>
      <p:sp>
        <p:nvSpPr>
          <p:cNvPr id="8197" name="TextBox 11"/>
          <p:cNvSpPr txBox="1">
            <a:spLocks noChangeArrowheads="1"/>
          </p:cNvSpPr>
          <p:nvPr/>
        </p:nvSpPr>
        <p:spPr bwMode="auto">
          <a:xfrm>
            <a:off x="2336800" y="5581650"/>
            <a:ext cx="1539875" cy="369888"/>
          </a:xfrm>
          <a:prstGeom prst="rect">
            <a:avLst/>
          </a:prstGeom>
          <a:noFill/>
          <a:ln w="9525">
            <a:noFill/>
            <a:miter lim="800000"/>
            <a:headEnd/>
            <a:tailEnd/>
          </a:ln>
        </p:spPr>
        <p:txBody>
          <a:bodyPr>
            <a:spAutoFit/>
          </a:bodyPr>
          <a:lstStyle/>
          <a:p>
            <a:pPr>
              <a:buFont typeface="Wingdings" pitchFamily="2" charset="2"/>
              <a:buNone/>
            </a:pPr>
            <a:r>
              <a:rPr lang="en-US"/>
              <a:t>DEF Tank</a:t>
            </a:r>
          </a:p>
        </p:txBody>
      </p:sp>
      <p:sp>
        <p:nvSpPr>
          <p:cNvPr id="8198" name="TextBox 12"/>
          <p:cNvSpPr txBox="1">
            <a:spLocks noChangeArrowheads="1"/>
          </p:cNvSpPr>
          <p:nvPr/>
        </p:nvSpPr>
        <p:spPr bwMode="auto">
          <a:xfrm>
            <a:off x="1520825" y="915988"/>
            <a:ext cx="1539875" cy="646112"/>
          </a:xfrm>
          <a:prstGeom prst="rect">
            <a:avLst/>
          </a:prstGeom>
          <a:noFill/>
          <a:ln w="9525">
            <a:noFill/>
            <a:miter lim="800000"/>
            <a:headEnd/>
            <a:tailEnd/>
          </a:ln>
        </p:spPr>
        <p:txBody>
          <a:bodyPr>
            <a:spAutoFit/>
          </a:bodyPr>
          <a:lstStyle/>
          <a:p>
            <a:pPr>
              <a:buFont typeface="Wingdings" pitchFamily="2" charset="2"/>
              <a:buNone/>
            </a:pPr>
            <a:r>
              <a:rPr lang="en-US"/>
              <a:t>DEF Doser Assembly</a:t>
            </a:r>
          </a:p>
        </p:txBody>
      </p:sp>
      <p:cxnSp>
        <p:nvCxnSpPr>
          <p:cNvPr id="8199" name="Straight Arrow Connector 13"/>
          <p:cNvCxnSpPr>
            <a:cxnSpLocks noChangeShapeType="1"/>
          </p:cNvCxnSpPr>
          <p:nvPr/>
        </p:nvCxnSpPr>
        <p:spPr bwMode="auto">
          <a:xfrm flipH="1">
            <a:off x="6645275" y="1122363"/>
            <a:ext cx="1168400" cy="1247775"/>
          </a:xfrm>
          <a:prstGeom prst="straightConnector1">
            <a:avLst/>
          </a:prstGeom>
          <a:noFill/>
          <a:ln w="12700" algn="ctr">
            <a:solidFill>
              <a:schemeClr val="tx1"/>
            </a:solidFill>
            <a:round/>
            <a:headEnd/>
            <a:tailEnd type="triangle" w="lg" len="lg"/>
          </a:ln>
        </p:spPr>
      </p:cxnSp>
      <p:cxnSp>
        <p:nvCxnSpPr>
          <p:cNvPr id="8200" name="Straight Arrow Connector 15"/>
          <p:cNvCxnSpPr>
            <a:cxnSpLocks noChangeShapeType="1"/>
          </p:cNvCxnSpPr>
          <p:nvPr/>
        </p:nvCxnSpPr>
        <p:spPr bwMode="auto">
          <a:xfrm>
            <a:off x="2349500" y="1579563"/>
            <a:ext cx="388938" cy="365125"/>
          </a:xfrm>
          <a:prstGeom prst="straightConnector1">
            <a:avLst/>
          </a:prstGeom>
          <a:noFill/>
          <a:ln w="12700" algn="ctr">
            <a:solidFill>
              <a:schemeClr val="tx1"/>
            </a:solidFill>
            <a:round/>
            <a:headEnd/>
            <a:tailEnd type="triangle" w="lg" len="lg"/>
          </a:ln>
        </p:spPr>
      </p:cxnSp>
      <p:cxnSp>
        <p:nvCxnSpPr>
          <p:cNvPr id="8201" name="Straight Arrow Connector 16"/>
          <p:cNvCxnSpPr>
            <a:cxnSpLocks noChangeShapeType="1"/>
          </p:cNvCxnSpPr>
          <p:nvPr/>
        </p:nvCxnSpPr>
        <p:spPr bwMode="auto">
          <a:xfrm flipH="1" flipV="1">
            <a:off x="6596063" y="4940300"/>
            <a:ext cx="474662" cy="674688"/>
          </a:xfrm>
          <a:prstGeom prst="straightConnector1">
            <a:avLst/>
          </a:prstGeom>
          <a:noFill/>
          <a:ln w="12700" algn="ctr">
            <a:solidFill>
              <a:schemeClr val="tx1"/>
            </a:solidFill>
            <a:round/>
            <a:headEnd/>
            <a:tailEnd type="triangle" w="lg" len="lg"/>
          </a:ln>
        </p:spPr>
      </p:cxnSp>
      <p:sp>
        <p:nvSpPr>
          <p:cNvPr id="8202" name="TextBox 17"/>
          <p:cNvSpPr txBox="1">
            <a:spLocks noChangeArrowheads="1"/>
          </p:cNvSpPr>
          <p:nvPr/>
        </p:nvSpPr>
        <p:spPr bwMode="auto">
          <a:xfrm>
            <a:off x="7604125" y="4054475"/>
            <a:ext cx="1539875" cy="646113"/>
          </a:xfrm>
          <a:prstGeom prst="rect">
            <a:avLst/>
          </a:prstGeom>
          <a:noFill/>
          <a:ln w="9525">
            <a:noFill/>
            <a:miter lim="800000"/>
            <a:headEnd/>
            <a:tailEnd/>
          </a:ln>
        </p:spPr>
        <p:txBody>
          <a:bodyPr>
            <a:spAutoFit/>
          </a:bodyPr>
          <a:lstStyle/>
          <a:p>
            <a:pPr>
              <a:buFont typeface="Wingdings" pitchFamily="2" charset="2"/>
              <a:buNone/>
            </a:pPr>
            <a:r>
              <a:rPr lang="en-US"/>
              <a:t>AT Control Panel</a:t>
            </a:r>
          </a:p>
        </p:txBody>
      </p:sp>
      <p:sp>
        <p:nvSpPr>
          <p:cNvPr id="8203" name="TextBox 18"/>
          <p:cNvSpPr txBox="1">
            <a:spLocks noChangeArrowheads="1"/>
          </p:cNvSpPr>
          <p:nvPr/>
        </p:nvSpPr>
        <p:spPr bwMode="auto">
          <a:xfrm>
            <a:off x="6445250" y="5586413"/>
            <a:ext cx="1539875" cy="368300"/>
          </a:xfrm>
          <a:prstGeom prst="rect">
            <a:avLst/>
          </a:prstGeom>
          <a:noFill/>
          <a:ln w="9525">
            <a:noFill/>
            <a:miter lim="800000"/>
            <a:headEnd/>
            <a:tailEnd/>
          </a:ln>
        </p:spPr>
        <p:txBody>
          <a:bodyPr>
            <a:spAutoFit/>
          </a:bodyPr>
          <a:lstStyle/>
          <a:p>
            <a:pPr>
              <a:buFont typeface="Wingdings" pitchFamily="2" charset="2"/>
              <a:buNone/>
            </a:pPr>
            <a:r>
              <a:rPr lang="en-US"/>
              <a:t>DEF Pump</a:t>
            </a:r>
          </a:p>
        </p:txBody>
      </p:sp>
      <p:cxnSp>
        <p:nvCxnSpPr>
          <p:cNvPr id="8204" name="Straight Arrow Connector 24"/>
          <p:cNvCxnSpPr>
            <a:cxnSpLocks noChangeShapeType="1"/>
          </p:cNvCxnSpPr>
          <p:nvPr/>
        </p:nvCxnSpPr>
        <p:spPr bwMode="auto">
          <a:xfrm flipV="1">
            <a:off x="3579813" y="5172075"/>
            <a:ext cx="544512" cy="404813"/>
          </a:xfrm>
          <a:prstGeom prst="straightConnector1">
            <a:avLst/>
          </a:prstGeom>
          <a:noFill/>
          <a:ln w="12700" algn="ctr">
            <a:solidFill>
              <a:schemeClr val="tx1"/>
            </a:solidFill>
            <a:round/>
            <a:headEnd/>
            <a:tailEnd type="triangle" w="lg" len="lg"/>
          </a:ln>
        </p:spPr>
      </p:cxnSp>
      <p:cxnSp>
        <p:nvCxnSpPr>
          <p:cNvPr id="8205" name="Straight Arrow Connector 27"/>
          <p:cNvCxnSpPr>
            <a:cxnSpLocks noChangeShapeType="1"/>
          </p:cNvCxnSpPr>
          <p:nvPr/>
        </p:nvCxnSpPr>
        <p:spPr bwMode="auto">
          <a:xfrm flipH="1" flipV="1">
            <a:off x="6980238" y="3863975"/>
            <a:ext cx="738187" cy="398463"/>
          </a:xfrm>
          <a:prstGeom prst="straightConnector1">
            <a:avLst/>
          </a:prstGeom>
          <a:noFill/>
          <a:ln w="12700" algn="ctr">
            <a:solidFill>
              <a:schemeClr val="tx1"/>
            </a:solidFill>
            <a:round/>
            <a:headEnd/>
            <a:tailEnd type="triangle" w="lg" len="lg"/>
          </a:ln>
        </p:spPr>
      </p:cxnSp>
      <p:sp>
        <p:nvSpPr>
          <p:cNvPr id="8206" name="Title 1"/>
          <p:cNvSpPr>
            <a:spLocks noGrp="1"/>
          </p:cNvSpPr>
          <p:nvPr>
            <p:ph type="title"/>
          </p:nvPr>
        </p:nvSpPr>
        <p:spPr>
          <a:xfrm>
            <a:off x="790575" y="14288"/>
            <a:ext cx="7966075" cy="890587"/>
          </a:xfrm>
        </p:spPr>
        <p:txBody>
          <a:bodyPr/>
          <a:lstStyle/>
          <a:p>
            <a:r>
              <a:rPr lang="en-US" b="1" dirty="0" smtClean="0"/>
              <a:t>CPG T4i AT: CAS452 Base System</a:t>
            </a:r>
            <a:endParaRPr lang="en-US" dirty="0" smtClean="0"/>
          </a:p>
        </p:txBody>
      </p:sp>
      <p:sp>
        <p:nvSpPr>
          <p:cNvPr id="8207" name="Footer Placeholder 3"/>
          <p:cNvSpPr>
            <a:spLocks noGrp="1"/>
          </p:cNvSpPr>
          <p:nvPr>
            <p:ph type="ftr" sz="quarter" idx="11"/>
          </p:nvPr>
        </p:nvSpPr>
        <p:spPr>
          <a:noFill/>
        </p:spPr>
        <p:txBody>
          <a:bodyPr/>
          <a:lstStyle/>
          <a:p>
            <a:r>
              <a:rPr lang="en-US" smtClean="0"/>
              <a:t>Cummins Confidential</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3"/>
          <p:cNvSpPr>
            <a:spLocks noGrp="1"/>
          </p:cNvSpPr>
          <p:nvPr>
            <p:ph type="ftr" sz="quarter" idx="11"/>
          </p:nvPr>
        </p:nvSpPr>
        <p:spPr>
          <a:noFill/>
        </p:spPr>
        <p:txBody>
          <a:bodyPr/>
          <a:lstStyle/>
          <a:p>
            <a:r>
              <a:rPr lang="en-US" smtClean="0">
                <a:latin typeface="Arial" pitchFamily="34" charset="0"/>
                <a:cs typeface="Arial" pitchFamily="34" charset="0"/>
              </a:rPr>
              <a:t>Cummins Confidential</a:t>
            </a:r>
          </a:p>
        </p:txBody>
      </p:sp>
      <p:pic>
        <p:nvPicPr>
          <p:cNvPr id="14341" name="Picture 4"/>
          <p:cNvPicPr>
            <a:picLocks noChangeAspect="1" noChangeArrowheads="1"/>
          </p:cNvPicPr>
          <p:nvPr/>
        </p:nvPicPr>
        <p:blipFill>
          <a:blip r:embed="rId3" cstate="print"/>
          <a:srcRect/>
          <a:stretch>
            <a:fillRect/>
          </a:stretch>
        </p:blipFill>
        <p:spPr bwMode="auto">
          <a:xfrm>
            <a:off x="1120775" y="1676400"/>
            <a:ext cx="8023225" cy="3581400"/>
          </a:xfrm>
          <a:prstGeom prst="rect">
            <a:avLst/>
          </a:prstGeom>
          <a:noFill/>
          <a:ln w="9525">
            <a:noFill/>
            <a:miter lim="800000"/>
            <a:headEnd/>
            <a:tailEnd/>
          </a:ln>
        </p:spPr>
      </p:pic>
      <p:cxnSp>
        <p:nvCxnSpPr>
          <p:cNvPr id="14342" name="Straight Arrow Connector 6"/>
          <p:cNvCxnSpPr>
            <a:cxnSpLocks noChangeShapeType="1"/>
          </p:cNvCxnSpPr>
          <p:nvPr/>
        </p:nvCxnSpPr>
        <p:spPr bwMode="auto">
          <a:xfrm rot="5400000" flipH="1" flipV="1">
            <a:off x="2705100" y="5143500"/>
            <a:ext cx="914400" cy="685800"/>
          </a:xfrm>
          <a:prstGeom prst="straightConnector1">
            <a:avLst/>
          </a:prstGeom>
          <a:noFill/>
          <a:ln w="12700" algn="ctr">
            <a:solidFill>
              <a:schemeClr val="tx1"/>
            </a:solidFill>
            <a:round/>
            <a:headEnd/>
            <a:tailEnd type="arrow" w="med" len="med"/>
          </a:ln>
        </p:spPr>
      </p:cxnSp>
      <p:sp>
        <p:nvSpPr>
          <p:cNvPr id="14343" name="TextBox 7"/>
          <p:cNvSpPr txBox="1">
            <a:spLocks noChangeArrowheads="1"/>
          </p:cNvSpPr>
          <p:nvPr/>
        </p:nvSpPr>
        <p:spPr bwMode="auto">
          <a:xfrm>
            <a:off x="2057400" y="5943600"/>
            <a:ext cx="990600" cy="523875"/>
          </a:xfrm>
          <a:prstGeom prst="rect">
            <a:avLst/>
          </a:prstGeom>
          <a:noFill/>
          <a:ln w="9525">
            <a:noFill/>
            <a:miter lim="800000"/>
            <a:headEnd/>
            <a:tailEnd/>
          </a:ln>
        </p:spPr>
        <p:txBody>
          <a:bodyPr>
            <a:spAutoFit/>
          </a:bodyPr>
          <a:lstStyle/>
          <a:p>
            <a:r>
              <a:rPr lang="en-US" sz="1400" dirty="0"/>
              <a:t>Support Frames</a:t>
            </a:r>
          </a:p>
        </p:txBody>
      </p:sp>
      <p:cxnSp>
        <p:nvCxnSpPr>
          <p:cNvPr id="14344" name="Straight Arrow Connector 8"/>
          <p:cNvCxnSpPr>
            <a:cxnSpLocks noChangeShapeType="1"/>
          </p:cNvCxnSpPr>
          <p:nvPr/>
        </p:nvCxnSpPr>
        <p:spPr bwMode="auto">
          <a:xfrm flipV="1">
            <a:off x="2819400" y="4343400"/>
            <a:ext cx="5181600" cy="1600200"/>
          </a:xfrm>
          <a:prstGeom prst="straightConnector1">
            <a:avLst/>
          </a:prstGeom>
          <a:noFill/>
          <a:ln w="12700" algn="ctr">
            <a:solidFill>
              <a:schemeClr val="tx1"/>
            </a:solidFill>
            <a:round/>
            <a:headEnd/>
            <a:tailEnd type="arrow" w="med" len="med"/>
          </a:ln>
        </p:spPr>
      </p:cxnSp>
      <p:sp>
        <p:nvSpPr>
          <p:cNvPr id="8" name="Title 1"/>
          <p:cNvSpPr txBox="1">
            <a:spLocks/>
          </p:cNvSpPr>
          <p:nvPr/>
        </p:nvSpPr>
        <p:spPr bwMode="auto">
          <a:xfrm>
            <a:off x="822105" y="345363"/>
            <a:ext cx="7966075" cy="8905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2"/>
                </a:solidFill>
                <a:effectLst/>
                <a:uLnTx/>
                <a:uFillTx/>
                <a:latin typeface="HelveticaNeue LT 75 Bold"/>
                <a:ea typeface="Arial" charset="0"/>
                <a:cs typeface="HelveticaNeue LT 75 Bold"/>
              </a:rPr>
              <a:t>CPG T4f AT: “2x45” Base + </a:t>
            </a:r>
            <a:r>
              <a:rPr kumimoji="0" lang="en-US" sz="2800" b="1" i="0" u="none" strike="noStrike" kern="0" cap="none" spc="0" normalizeH="0" baseline="0" noProof="0" dirty="0" err="1" smtClean="0">
                <a:ln>
                  <a:noFill/>
                </a:ln>
                <a:solidFill>
                  <a:schemeClr val="tx2"/>
                </a:solidFill>
                <a:effectLst/>
                <a:uLnTx/>
                <a:uFillTx/>
                <a:latin typeface="HelveticaNeue LT 75 Bold"/>
                <a:ea typeface="Arial" charset="0"/>
                <a:cs typeface="HelveticaNeue LT 75 Bold"/>
              </a:rPr>
              <a:t>Loadbank</a:t>
            </a:r>
            <a:r>
              <a:rPr lang="en-US" sz="2800" b="1" kern="0" dirty="0" smtClean="0">
                <a:solidFill>
                  <a:schemeClr val="tx2"/>
                </a:solidFill>
                <a:latin typeface="HelveticaNeue LT 75 Bold"/>
                <a:cs typeface="HelveticaNeue LT 75 Bold"/>
              </a:rPr>
              <a:t> + DPF</a:t>
            </a:r>
            <a:endParaRPr kumimoji="0" lang="en-US" sz="2800" b="0" i="0" u="none" strike="noStrike" kern="0" cap="none" spc="0" normalizeH="0" baseline="0" noProof="0" dirty="0" smtClean="0">
              <a:ln>
                <a:noFill/>
              </a:ln>
              <a:solidFill>
                <a:schemeClr val="tx2"/>
              </a:solidFill>
              <a:effectLst/>
              <a:uLnTx/>
              <a:uFillTx/>
              <a:latin typeface="HelveticaNeue LT 75 Bold"/>
              <a:ea typeface="Arial" charset="0"/>
              <a:cs typeface="HelveticaNeue LT 75 Bo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12825" y="190500"/>
            <a:ext cx="8131175" cy="1085850"/>
          </a:xfrm>
        </p:spPr>
        <p:txBody>
          <a:bodyPr/>
          <a:lstStyle/>
          <a:p>
            <a:pPr eaLnBrk="1" hangingPunct="1">
              <a:defRPr/>
            </a:pPr>
            <a:r>
              <a:rPr lang="en-US" sz="2000" b="1" dirty="0">
                <a:latin typeface="+mn-lt"/>
                <a:cs typeface="Helvetica Neue"/>
              </a:rPr>
              <a:t>EPA </a:t>
            </a:r>
            <a:r>
              <a:rPr lang="en-US" sz="2000" b="1" dirty="0" smtClean="0">
                <a:latin typeface="+mn-lt"/>
                <a:cs typeface="Helvetica Neue"/>
              </a:rPr>
              <a:t>(</a:t>
            </a:r>
            <a:r>
              <a:rPr lang="en-US" sz="2000" b="1" dirty="0">
                <a:latin typeface="+mn-lt"/>
                <a:cs typeface="Helvetica Neue"/>
              </a:rPr>
              <a:t>NSPS) for</a:t>
            </a:r>
            <a:r>
              <a:rPr lang="en-US" sz="2000" b="1" dirty="0" smtClean="0">
                <a:latin typeface="+mn-lt"/>
                <a:cs typeface="Helvetica Neue"/>
              </a:rPr>
              <a:t> Stationary </a:t>
            </a:r>
            <a:r>
              <a:rPr lang="en-US" sz="2000" b="1" dirty="0">
                <a:latin typeface="+mn-lt"/>
                <a:cs typeface="Helvetica Neue"/>
              </a:rPr>
              <a:t>CI</a:t>
            </a:r>
            <a:r>
              <a:rPr lang="en-US" sz="2000" b="1" dirty="0" smtClean="0">
                <a:latin typeface="+mn-lt"/>
                <a:cs typeface="Helvetica Neue"/>
              </a:rPr>
              <a:t> Engines</a:t>
            </a:r>
            <a:r>
              <a:rPr lang="en-US" sz="2000" b="1" dirty="0">
                <a:latin typeface="+mn-lt"/>
                <a:cs typeface="Helvetica Neue"/>
              </a:rPr>
              <a:t>, Part 60,</a:t>
            </a:r>
            <a:r>
              <a:rPr lang="en-US" sz="2000" b="1" dirty="0" smtClean="0">
                <a:latin typeface="+mn-lt"/>
                <a:cs typeface="Helvetica Neue"/>
              </a:rPr>
              <a:t> Subpart </a:t>
            </a:r>
            <a:r>
              <a:rPr lang="en-US" sz="2000" b="1" dirty="0">
                <a:latin typeface="+mn-lt"/>
                <a:cs typeface="Helvetica Neue"/>
              </a:rPr>
              <a:t>IIII </a:t>
            </a:r>
            <a:r>
              <a:rPr lang="en-US" sz="2000" b="1" dirty="0" smtClean="0">
                <a:latin typeface="+mn-lt"/>
                <a:cs typeface="Helvetica Neue"/>
              </a:rPr>
              <a:t/>
            </a:r>
            <a:br>
              <a:rPr lang="en-US" sz="2000" b="1" dirty="0" smtClean="0">
                <a:latin typeface="+mn-lt"/>
                <a:cs typeface="Helvetica Neue"/>
              </a:rPr>
            </a:br>
            <a:endParaRPr lang="en-US" sz="2000" b="1" dirty="0">
              <a:latin typeface="+mn-lt"/>
              <a:cs typeface="Helvetica Neue"/>
            </a:endParaRPr>
          </a:p>
        </p:txBody>
      </p:sp>
      <p:sp>
        <p:nvSpPr>
          <p:cNvPr id="27652" name="Rectangle 3"/>
          <p:cNvSpPr>
            <a:spLocks noGrp="1" noChangeArrowheads="1"/>
          </p:cNvSpPr>
          <p:nvPr>
            <p:ph idx="1"/>
          </p:nvPr>
        </p:nvSpPr>
        <p:spPr>
          <a:xfrm>
            <a:off x="939800" y="1276350"/>
            <a:ext cx="7366000" cy="4171950"/>
          </a:xfrm>
        </p:spPr>
        <p:txBody>
          <a:bodyPr/>
          <a:lstStyle/>
          <a:p>
            <a:pPr>
              <a:spcAft>
                <a:spcPts val="600"/>
              </a:spcAft>
            </a:pPr>
            <a:r>
              <a:rPr lang="en-US" sz="1600" smtClean="0">
                <a:ea typeface="HelveticaNeue LT 55 Roman" pitchFamily="34" charset="0"/>
                <a:cs typeface="Helvetica Neue Light"/>
              </a:rPr>
              <a:t> 60.4219  What definitions apply to this subpart?</a:t>
            </a:r>
          </a:p>
          <a:p>
            <a:pPr>
              <a:spcAft>
                <a:spcPts val="600"/>
              </a:spcAft>
            </a:pPr>
            <a:r>
              <a:rPr lang="en-US" sz="1600" smtClean="0">
                <a:ea typeface="HelveticaNeue LT 55 Roman" pitchFamily="34" charset="0"/>
                <a:cs typeface="Helvetica Neue Light"/>
              </a:rPr>
              <a:t>Emergency stationary internal combustion engine means any stationary </a:t>
            </a:r>
            <a:br>
              <a:rPr lang="en-US" sz="1600" smtClean="0">
                <a:ea typeface="HelveticaNeue LT 55 Roman" pitchFamily="34" charset="0"/>
                <a:cs typeface="Helvetica Neue Light"/>
              </a:rPr>
            </a:br>
            <a:r>
              <a:rPr lang="en-US" sz="1600" smtClean="0">
                <a:ea typeface="HelveticaNeue LT 55 Roman" pitchFamily="34" charset="0"/>
                <a:cs typeface="Helvetica Neue Light"/>
              </a:rPr>
              <a:t>internal combustion engine where operation is limited to emergency situations and required testing and maintenance. Examples include stationary ICE used to produce power for critical networks or equipment (including power supplied to portions of a facility) when electric power from the local utility (or the normal power source, if the facility runs on its own power production) is interrupted, </a:t>
            </a:r>
            <a:br>
              <a:rPr lang="en-US" sz="1600" smtClean="0">
                <a:ea typeface="HelveticaNeue LT 55 Roman" pitchFamily="34" charset="0"/>
                <a:cs typeface="Helvetica Neue Light"/>
              </a:rPr>
            </a:br>
            <a:r>
              <a:rPr lang="en-US" sz="1600" smtClean="0">
                <a:ea typeface="HelveticaNeue LT 55 Roman" pitchFamily="34" charset="0"/>
                <a:cs typeface="Helvetica Neue Light"/>
              </a:rPr>
              <a:t>or stationary ICE used to pump water in the case of fire or flood, etc. </a:t>
            </a:r>
            <a:br>
              <a:rPr lang="en-US" sz="1600" smtClean="0">
                <a:ea typeface="HelveticaNeue LT 55 Roman" pitchFamily="34" charset="0"/>
                <a:cs typeface="Helvetica Neue Light"/>
              </a:rPr>
            </a:br>
            <a:r>
              <a:rPr lang="en-US" sz="1600" smtClean="0">
                <a:ea typeface="HelveticaNeue LT 55 Roman" pitchFamily="34" charset="0"/>
                <a:cs typeface="Helvetica Neue Light"/>
              </a:rPr>
              <a:t>Stationary CI ICE used to supply power to an electric grid or that supply power as part of a financial arrangement with another entity are not considered to be emergency engines.</a:t>
            </a:r>
          </a:p>
        </p:txBody>
      </p:sp>
      <p:sp>
        <p:nvSpPr>
          <p:cNvPr id="17414" name="Slide Number Placeholder 8"/>
          <p:cNvSpPr>
            <a:spLocks noGrp="1"/>
          </p:cNvSpPr>
          <p:nvPr>
            <p:ph type="sldNum" sz="quarter" idx="12"/>
          </p:nvPr>
        </p:nvSpPr>
        <p:spPr bwMode="auto">
          <a:xfrm>
            <a:off x="744538" y="6330950"/>
            <a:ext cx="1020762" cy="47625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None/>
            </a:pPr>
            <a:fld id="{2474222C-2D56-4DAA-A73A-09DC0410547C}" type="slidenum">
              <a:rPr lang="en-US" smtClean="0">
                <a:latin typeface="Arial" pitchFamily="34" charset="0"/>
                <a:cs typeface="Arial" pitchFamily="34" charset="0"/>
              </a:rPr>
              <a:pPr>
                <a:buFont typeface="Wingdings" pitchFamily="2" charset="2"/>
                <a:buNone/>
              </a:pPr>
              <a:t>3</a:t>
            </a:fld>
            <a:endParaRPr lang="en-US" smtClean="0">
              <a:latin typeface="Arial" pitchFamily="34" charset="0"/>
              <a:cs typeface="Arial" pitchFamily="34" charset="0"/>
            </a:endParaRPr>
          </a:p>
        </p:txBody>
      </p:sp>
      <p:grpSp>
        <p:nvGrpSpPr>
          <p:cNvPr id="2" name="Group 5"/>
          <p:cNvGrpSpPr>
            <a:grpSpLocks/>
          </p:cNvGrpSpPr>
          <p:nvPr/>
        </p:nvGrpSpPr>
        <p:grpSpPr bwMode="auto">
          <a:xfrm>
            <a:off x="1136650" y="5295900"/>
            <a:ext cx="7937500" cy="914400"/>
            <a:chOff x="0" y="-57690"/>
            <a:chExt cx="7937499" cy="531543"/>
          </a:xfrm>
        </p:grpSpPr>
        <p:sp>
          <p:nvSpPr>
            <p:cNvPr id="7" name="Rounded Rectangle 6"/>
            <p:cNvSpPr/>
            <p:nvPr/>
          </p:nvSpPr>
          <p:spPr>
            <a:xfrm>
              <a:off x="0" y="448"/>
              <a:ext cx="4216399" cy="419882"/>
            </a:xfrm>
            <a:prstGeom prst="roundRect">
              <a:avLst>
                <a:gd name="adj" fmla="val 10000"/>
              </a:avLst>
            </a:prstGeom>
          </p:spPr>
          <p:style>
            <a:lnRef idx="1">
              <a:schemeClr val="accent3"/>
            </a:lnRef>
            <a:fillRef idx="3">
              <a:schemeClr val="accent3"/>
            </a:fillRef>
            <a:effectRef idx="2">
              <a:schemeClr val="accent3"/>
            </a:effectRef>
            <a:fontRef idx="minor">
              <a:schemeClr val="lt1"/>
            </a:fontRef>
          </p:style>
        </p:sp>
        <p:sp>
          <p:nvSpPr>
            <p:cNvPr id="8" name="Rounded Rectangle 4"/>
            <p:cNvSpPr/>
            <p:nvPr/>
          </p:nvSpPr>
          <p:spPr>
            <a:xfrm>
              <a:off x="165100" y="-57690"/>
              <a:ext cx="7772399" cy="531543"/>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defTabSz="889000">
                <a:lnSpc>
                  <a:spcPct val="90000"/>
                </a:lnSpc>
                <a:spcAft>
                  <a:spcPts val="1872"/>
                </a:spcAft>
                <a:buClr>
                  <a:srgbClr val="FF140A"/>
                </a:buClr>
                <a:buFont typeface="Wingdings" charset="2"/>
                <a:buNone/>
                <a:defRPr/>
              </a:pPr>
              <a:r>
                <a:rPr lang="en-US" sz="1600" dirty="0">
                  <a:solidFill>
                    <a:srgbClr val="008000"/>
                  </a:solidFill>
                  <a:latin typeface="Helvetica Neue Light"/>
                  <a:cs typeface="Helvetica Neue Light"/>
                  <a:hlinkClick r:id="rId3"/>
                </a:rPr>
                <a:t>http://</a:t>
              </a:r>
              <a:r>
                <a:rPr lang="en-US" sz="1600" dirty="0" err="1">
                  <a:solidFill>
                    <a:srgbClr val="008000"/>
                  </a:solidFill>
                  <a:latin typeface="Helvetica Neue Light"/>
                  <a:cs typeface="Helvetica Neue Light"/>
                  <a:hlinkClick r:id="rId3"/>
                </a:rPr>
                <a:t>www.epa.gov/ttn/oarpg/new.html</a:t>
              </a:r>
              <a:endParaRPr lang="en-US" sz="1600" dirty="0">
                <a:solidFill>
                  <a:srgbClr val="008000"/>
                </a:solidFill>
                <a:latin typeface="Helvetica Neue Light"/>
                <a:cs typeface="Helvetica Neue Light"/>
              </a:endParaRPr>
            </a:p>
          </p:txBody>
        </p:sp>
      </p:grpSp>
      <p:sp>
        <p:nvSpPr>
          <p:cNvPr id="10" name="Line 15"/>
          <p:cNvSpPr>
            <a:spLocks noChangeShapeType="1"/>
          </p:cNvSpPr>
          <p:nvPr/>
        </p:nvSpPr>
        <p:spPr bwMode="auto">
          <a:xfrm>
            <a:off x="1016000" y="1085850"/>
            <a:ext cx="7010400" cy="0"/>
          </a:xfrm>
          <a:prstGeom prst="line">
            <a:avLst/>
          </a:prstGeom>
          <a:noFill/>
          <a:ln w="19050">
            <a:solidFill>
              <a:srgbClr val="EE2E24"/>
            </a:solidFill>
            <a:round/>
            <a:headEnd/>
            <a:tailEnd/>
          </a:ln>
        </p:spPr>
        <p:txBody>
          <a:bodyPr wrap="none" lIns="0" tIns="0" rIns="0" bIns="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7652">
                                            <p:txEl>
                                              <p:pRg st="0" end="0"/>
                                            </p:txEl>
                                          </p:spTgt>
                                        </p:tgtEl>
                                        <p:attrNameLst>
                                          <p:attrName>style.visibility</p:attrName>
                                        </p:attrNameLst>
                                      </p:cBhvr>
                                      <p:to>
                                        <p:strVal val="visible"/>
                                      </p:to>
                                    </p:set>
                                    <p:animEffect transition="in" filter="fade">
                                      <p:cBhvr>
                                        <p:cTn id="12" dur="500"/>
                                        <p:tgtEl>
                                          <p:spTgt spid="27652">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7652">
                                            <p:txEl>
                                              <p:pRg st="1" end="1"/>
                                            </p:txEl>
                                          </p:spTgt>
                                        </p:tgtEl>
                                        <p:attrNameLst>
                                          <p:attrName>style.visibility</p:attrName>
                                        </p:attrNameLst>
                                      </p:cBhvr>
                                      <p:to>
                                        <p:strVal val="visible"/>
                                      </p:to>
                                    </p:set>
                                    <p:animEffect transition="in" filter="fade">
                                      <p:cBhvr>
                                        <p:cTn id="16" dur="500"/>
                                        <p:tgtEl>
                                          <p:spTgt spid="27652">
                                            <p:txEl>
                                              <p:pRg st="1" end="1"/>
                                            </p:txEl>
                                          </p:spTgt>
                                        </p:tgtEl>
                                      </p:cBhvr>
                                    </p:animEffect>
                                  </p:childTnLst>
                                </p:cTn>
                              </p:par>
                            </p:childTnLst>
                          </p:cTn>
                        </p:par>
                        <p:par>
                          <p:cTn id="17" fill="hold">
                            <p:stCondLst>
                              <p:cond delay="1500"/>
                            </p:stCondLst>
                            <p:childTnLst>
                              <p:par>
                                <p:cTn id="18" presetID="2" presetClass="entr" presetSubtype="4" accel="50000" decel="5000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245" y="0"/>
            <a:ext cx="8077200" cy="890587"/>
          </a:xfrm>
        </p:spPr>
        <p:txBody>
          <a:bodyPr>
            <a:normAutofit fontScale="90000"/>
          </a:bodyPr>
          <a:lstStyle/>
          <a:p>
            <a:r>
              <a:rPr lang="en-US" dirty="0" smtClean="0"/>
              <a:t>Sectional View of T4F Certified CAS451</a:t>
            </a:r>
            <a:endParaRPr lang="en-US" dirty="0"/>
          </a:p>
        </p:txBody>
      </p:sp>
      <p:pic>
        <p:nvPicPr>
          <p:cNvPr id="28674" name="Picture 2"/>
          <p:cNvPicPr>
            <a:picLocks noGrp="1" noChangeAspect="1" noChangeArrowheads="1"/>
          </p:cNvPicPr>
          <p:nvPr>
            <p:ph idx="1"/>
          </p:nvPr>
        </p:nvPicPr>
        <p:blipFill>
          <a:blip r:embed="rId3" cstate="print"/>
          <a:srcRect/>
          <a:stretch>
            <a:fillRect/>
          </a:stretch>
        </p:blipFill>
        <p:spPr bwMode="auto">
          <a:xfrm>
            <a:off x="875077" y="1319135"/>
            <a:ext cx="8053387" cy="4392117"/>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77A79F34-2132-493D-B41E-24FCC649E8F6}" type="datetime1">
              <a:rPr lang="en-US" smtClean="0"/>
              <a:pPr/>
              <a:t>4/25/2014</a:t>
            </a:fld>
            <a:endParaRPr lang="en-US" dirty="0"/>
          </a:p>
        </p:txBody>
      </p:sp>
      <p:sp>
        <p:nvSpPr>
          <p:cNvPr id="5" name="Footer Placeholder 4"/>
          <p:cNvSpPr>
            <a:spLocks noGrp="1"/>
          </p:cNvSpPr>
          <p:nvPr>
            <p:ph type="ftr" sz="quarter" idx="11"/>
          </p:nvPr>
        </p:nvSpPr>
        <p:spPr/>
        <p:txBody>
          <a:bodyPr/>
          <a:lstStyle/>
          <a:p>
            <a:r>
              <a:rPr lang="en-US" smtClean="0"/>
              <a:t> Cummins Confidential</a:t>
            </a:r>
            <a:endParaRPr lang="en-US" dirty="0"/>
          </a:p>
        </p:txBody>
      </p:sp>
      <p:sp>
        <p:nvSpPr>
          <p:cNvPr id="6" name="Slide Number Placeholder 5"/>
          <p:cNvSpPr>
            <a:spLocks noGrp="1"/>
          </p:cNvSpPr>
          <p:nvPr>
            <p:ph type="sldNum" sz="quarter" idx="12"/>
          </p:nvPr>
        </p:nvSpPr>
        <p:spPr/>
        <p:txBody>
          <a:bodyPr/>
          <a:lstStyle/>
          <a:p>
            <a:fld id="{14861F02-7963-4D8D-B534-C536AB3541B2}"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973" y="5505138"/>
            <a:ext cx="5486400" cy="566738"/>
          </a:xfrm>
        </p:spPr>
        <p:txBody>
          <a:bodyPr/>
          <a:lstStyle/>
          <a:p>
            <a:r>
              <a:rPr lang="en-US" dirty="0" smtClean="0"/>
              <a:t>Tier 4F Certified Configuration CAS452</a:t>
            </a:r>
            <a:endParaRPr lang="en-US" dirty="0"/>
          </a:p>
        </p:txBody>
      </p:sp>
      <p:pic>
        <p:nvPicPr>
          <p:cNvPr id="8" name="Picture Placeholder 7" descr="GenSet_AT_B_R1.jpg"/>
          <p:cNvPicPr>
            <a:picLocks noGrp="1" noChangeAspect="1"/>
          </p:cNvPicPr>
          <p:nvPr>
            <p:ph type="pic" idx="1"/>
          </p:nvPr>
        </p:nvPicPr>
        <p:blipFill>
          <a:blip r:embed="rId3" cstate="print"/>
          <a:srcRect l="12500" r="12500"/>
          <a:stretch>
            <a:fillRect/>
          </a:stretch>
        </p:blipFill>
        <p:spPr/>
      </p:pic>
      <p:sp>
        <p:nvSpPr>
          <p:cNvPr id="5" name="Date Placeholder 4"/>
          <p:cNvSpPr>
            <a:spLocks noGrp="1"/>
          </p:cNvSpPr>
          <p:nvPr>
            <p:ph type="dt" sz="half" idx="10"/>
          </p:nvPr>
        </p:nvSpPr>
        <p:spPr/>
        <p:txBody>
          <a:bodyPr/>
          <a:lstStyle/>
          <a:p>
            <a:fld id="{EADC571D-37EF-4197-9BEB-ED13CD2076E6}" type="datetime1">
              <a:rPr lang="en-US" smtClean="0"/>
              <a:pPr/>
              <a:t>4/25/2014</a:t>
            </a:fld>
            <a:endParaRPr lang="en-US" dirty="0"/>
          </a:p>
        </p:txBody>
      </p:sp>
      <p:sp>
        <p:nvSpPr>
          <p:cNvPr id="6" name="Footer Placeholder 5"/>
          <p:cNvSpPr>
            <a:spLocks noGrp="1"/>
          </p:cNvSpPr>
          <p:nvPr>
            <p:ph type="ftr" sz="quarter" idx="11"/>
          </p:nvPr>
        </p:nvSpPr>
        <p:spPr/>
        <p:txBody>
          <a:bodyPr/>
          <a:lstStyle/>
          <a:p>
            <a:r>
              <a:rPr lang="en-US" smtClean="0"/>
              <a:t> Cummins Confidential</a:t>
            </a:r>
            <a:endParaRPr lang="en-US" dirty="0"/>
          </a:p>
        </p:txBody>
      </p:sp>
      <p:sp>
        <p:nvSpPr>
          <p:cNvPr id="7" name="Slide Number Placeholder 6"/>
          <p:cNvSpPr>
            <a:spLocks noGrp="1"/>
          </p:cNvSpPr>
          <p:nvPr>
            <p:ph type="sldNum" sz="quarter" idx="12"/>
          </p:nvPr>
        </p:nvSpPr>
        <p:spPr/>
        <p:txBody>
          <a:bodyPr/>
          <a:lstStyle/>
          <a:p>
            <a:fld id="{3C9708DB-392F-45BA-AC83-9B89F5C2AA74}"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0"/>
            <a:ext cx="8229600" cy="914400"/>
          </a:xfrm>
        </p:spPr>
        <p:txBody>
          <a:bodyPr/>
          <a:lstStyle/>
          <a:p>
            <a:r>
              <a:rPr lang="en-US" dirty="0" smtClean="0"/>
              <a:t>Dosing System</a:t>
            </a:r>
          </a:p>
        </p:txBody>
      </p:sp>
      <p:sp>
        <p:nvSpPr>
          <p:cNvPr id="21507" name="Content Placeholder 2"/>
          <p:cNvSpPr>
            <a:spLocks noGrp="1"/>
          </p:cNvSpPr>
          <p:nvPr>
            <p:ph sz="half" idx="2"/>
          </p:nvPr>
        </p:nvSpPr>
        <p:spPr>
          <a:xfrm>
            <a:off x="762000" y="990600"/>
            <a:ext cx="8001000" cy="1676400"/>
          </a:xfrm>
        </p:spPr>
        <p:txBody>
          <a:bodyPr/>
          <a:lstStyle/>
          <a:p>
            <a:r>
              <a:rPr lang="en-US" sz="1400" dirty="0" smtClean="0"/>
              <a:t>Airless Design</a:t>
            </a:r>
          </a:p>
          <a:p>
            <a:r>
              <a:rPr lang="en-US" sz="1400" dirty="0" smtClean="0"/>
              <a:t>Single motor/pump (1 or 2 duct </a:t>
            </a:r>
            <a:r>
              <a:rPr lang="en-US" sz="1400" dirty="0" err="1" smtClean="0"/>
              <a:t>config</a:t>
            </a:r>
            <a:r>
              <a:rPr lang="en-US" sz="1400" dirty="0" smtClean="0"/>
              <a:t>)</a:t>
            </a:r>
          </a:p>
          <a:p>
            <a:r>
              <a:rPr lang="en-US" sz="1400" dirty="0" smtClean="0"/>
              <a:t>Recirculation used for cold day freeze prevention.</a:t>
            </a:r>
          </a:p>
          <a:p>
            <a:r>
              <a:rPr lang="en-US" sz="1400" dirty="0" smtClean="0"/>
              <a:t>Recirculation used in jacket cooler to keep injector from overheating. Continues to re-circulate DEF after shutdown to prevent heat soak back related failures.</a:t>
            </a:r>
          </a:p>
          <a:p>
            <a:endParaRPr lang="en-US" sz="1400" dirty="0" smtClean="0"/>
          </a:p>
        </p:txBody>
      </p:sp>
      <p:sp>
        <p:nvSpPr>
          <p:cNvPr id="21510" name="Footer Placeholder 6"/>
          <p:cNvSpPr>
            <a:spLocks noGrp="1"/>
          </p:cNvSpPr>
          <p:nvPr>
            <p:ph type="ftr" sz="quarter" idx="11"/>
          </p:nvPr>
        </p:nvSpPr>
        <p:spPr>
          <a:noFill/>
        </p:spPr>
        <p:txBody>
          <a:bodyPr/>
          <a:lstStyle/>
          <a:p>
            <a:r>
              <a:rPr lang="en-US" smtClean="0">
                <a:latin typeface="Arial" pitchFamily="34" charset="0"/>
                <a:cs typeface="Arial" pitchFamily="34" charset="0"/>
              </a:rPr>
              <a:t>Cummins Confidential</a:t>
            </a:r>
          </a:p>
        </p:txBody>
      </p:sp>
      <p:pic>
        <p:nvPicPr>
          <p:cNvPr id="21508" name="Picture 5" descr="DOSING S_0.tmp"/>
          <p:cNvPicPr>
            <a:picLocks noChangeAspect="1"/>
          </p:cNvPicPr>
          <p:nvPr/>
        </p:nvPicPr>
        <p:blipFill>
          <a:blip r:embed="rId3" cstate="print"/>
          <a:srcRect r="7500" b="9579"/>
          <a:stretch>
            <a:fillRect/>
          </a:stretch>
        </p:blipFill>
        <p:spPr bwMode="auto">
          <a:xfrm>
            <a:off x="1066800" y="2667000"/>
            <a:ext cx="6212541" cy="3380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bwMode="auto">
          <a:xfrm>
            <a:off x="990600" y="2281238"/>
            <a:ext cx="1371600" cy="1587"/>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53251" name="Freeform 9"/>
          <p:cNvSpPr>
            <a:spLocks/>
          </p:cNvSpPr>
          <p:nvPr/>
        </p:nvSpPr>
        <p:spPr bwMode="auto">
          <a:xfrm>
            <a:off x="2354263" y="1747838"/>
            <a:ext cx="830262" cy="1076325"/>
          </a:xfrm>
          <a:custGeom>
            <a:avLst/>
            <a:gdLst>
              <a:gd name="T0" fmla="*/ 0 w 829994"/>
              <a:gd name="T1" fmla="*/ 551735 h 1076179"/>
              <a:gd name="T2" fmla="*/ 197588 w 829994"/>
              <a:gd name="T3" fmla="*/ 72783 h 1076179"/>
              <a:gd name="T4" fmla="*/ 254038 w 829994"/>
              <a:gd name="T5" fmla="*/ 988423 h 1076179"/>
              <a:gd name="T6" fmla="*/ 366940 w 829994"/>
              <a:gd name="T7" fmla="*/ 86871 h 1076179"/>
              <a:gd name="T8" fmla="*/ 423395 w 829994"/>
              <a:gd name="T9" fmla="*/ 1002511 h 1076179"/>
              <a:gd name="T10" fmla="*/ 522185 w 829994"/>
              <a:gd name="T11" fmla="*/ 86871 h 1076179"/>
              <a:gd name="T12" fmla="*/ 592753 w 829994"/>
              <a:gd name="T13" fmla="*/ 988423 h 1076179"/>
              <a:gd name="T14" fmla="*/ 663321 w 829994"/>
              <a:gd name="T15" fmla="*/ 72783 h 1076179"/>
              <a:gd name="T16" fmla="*/ 733886 w 829994"/>
              <a:gd name="T17" fmla="*/ 1002511 h 1076179"/>
              <a:gd name="T18" fmla="*/ 832678 w 829994"/>
              <a:gd name="T19" fmla="*/ 523559 h 1076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9994"/>
              <a:gd name="T31" fmla="*/ 0 h 1076179"/>
              <a:gd name="T32" fmla="*/ 829994 w 829994"/>
              <a:gd name="T33" fmla="*/ 1076179 h 1076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9994" h="1076179">
                <a:moveTo>
                  <a:pt x="0" y="550985"/>
                </a:moveTo>
                <a:cubicBezTo>
                  <a:pt x="77372" y="275492"/>
                  <a:pt x="154745" y="0"/>
                  <a:pt x="196948" y="72683"/>
                </a:cubicBezTo>
                <a:cubicBezTo>
                  <a:pt x="239151" y="145366"/>
                  <a:pt x="225083" y="984738"/>
                  <a:pt x="253218" y="987083"/>
                </a:cubicBezTo>
                <a:cubicBezTo>
                  <a:pt x="281353" y="989428"/>
                  <a:pt x="337625" y="84406"/>
                  <a:pt x="365760" y="86751"/>
                </a:cubicBezTo>
                <a:cubicBezTo>
                  <a:pt x="393896" y="89096"/>
                  <a:pt x="396240" y="1001151"/>
                  <a:pt x="422031" y="1001151"/>
                </a:cubicBezTo>
                <a:cubicBezTo>
                  <a:pt x="447822" y="1001151"/>
                  <a:pt x="492369" y="89096"/>
                  <a:pt x="520504" y="86751"/>
                </a:cubicBezTo>
                <a:cubicBezTo>
                  <a:pt x="548639" y="84406"/>
                  <a:pt x="567397" y="989428"/>
                  <a:pt x="590843" y="987083"/>
                </a:cubicBezTo>
                <a:cubicBezTo>
                  <a:pt x="614289" y="984738"/>
                  <a:pt x="637735" y="70338"/>
                  <a:pt x="661181" y="72683"/>
                </a:cubicBezTo>
                <a:cubicBezTo>
                  <a:pt x="684627" y="75028"/>
                  <a:pt x="703385" y="926123"/>
                  <a:pt x="731520" y="1001151"/>
                </a:cubicBezTo>
                <a:cubicBezTo>
                  <a:pt x="759655" y="1076179"/>
                  <a:pt x="794824" y="799514"/>
                  <a:pt x="829994" y="522849"/>
                </a:cubicBezTo>
              </a:path>
            </a:pathLst>
          </a:custGeom>
          <a:solidFill>
            <a:srgbClr val="C0C0C0"/>
          </a:solidFill>
          <a:ln w="12700" cap="flat" cmpd="sng" algn="ctr">
            <a:solidFill>
              <a:srgbClr val="EE2E24"/>
            </a:solidFill>
            <a:prstDash val="solid"/>
            <a:round/>
            <a:headEnd type="none" w="med" len="med"/>
            <a:tailEnd type="none" w="med" len="med"/>
          </a:ln>
        </p:spPr>
        <p:txBody>
          <a:bodyPr wrap="none" tIns="91440" bIns="91440" anchor="ctr"/>
          <a:lstStyle/>
          <a:p>
            <a:endParaRPr lang="en-US"/>
          </a:p>
        </p:txBody>
      </p:sp>
      <p:cxnSp>
        <p:nvCxnSpPr>
          <p:cNvPr id="12" name="Straight Arrow Connector 11"/>
          <p:cNvCxnSpPr/>
          <p:nvPr/>
        </p:nvCxnSpPr>
        <p:spPr bwMode="auto">
          <a:xfrm>
            <a:off x="3200400" y="2281238"/>
            <a:ext cx="1066800" cy="1587"/>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53253" name="Straight Connector 13"/>
          <p:cNvCxnSpPr>
            <a:cxnSpLocks noChangeShapeType="1"/>
          </p:cNvCxnSpPr>
          <p:nvPr/>
        </p:nvCxnSpPr>
        <p:spPr bwMode="auto">
          <a:xfrm rot="5400000">
            <a:off x="3619500" y="2395538"/>
            <a:ext cx="1295400" cy="0"/>
          </a:xfrm>
          <a:prstGeom prst="line">
            <a:avLst/>
          </a:prstGeom>
          <a:noFill/>
          <a:ln w="12700" algn="ctr">
            <a:solidFill>
              <a:srgbClr val="EE2E24"/>
            </a:solidFill>
            <a:round/>
            <a:headEnd/>
            <a:tailEnd/>
          </a:ln>
        </p:spPr>
      </p:cxnSp>
      <p:cxnSp>
        <p:nvCxnSpPr>
          <p:cNvPr id="16" name="Straight Arrow Connector 15"/>
          <p:cNvCxnSpPr/>
          <p:nvPr/>
        </p:nvCxnSpPr>
        <p:spPr bwMode="auto">
          <a:xfrm>
            <a:off x="4267200" y="3043238"/>
            <a:ext cx="2286000" cy="1587"/>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53255" name="Straight Arrow Connector 17"/>
          <p:cNvCxnSpPr>
            <a:cxnSpLocks noChangeShapeType="1"/>
          </p:cNvCxnSpPr>
          <p:nvPr/>
        </p:nvCxnSpPr>
        <p:spPr bwMode="auto">
          <a:xfrm>
            <a:off x="4267200" y="1747838"/>
            <a:ext cx="457200" cy="1587"/>
          </a:xfrm>
          <a:prstGeom prst="straightConnector1">
            <a:avLst/>
          </a:prstGeom>
          <a:noFill/>
          <a:ln w="12700" algn="ctr">
            <a:solidFill>
              <a:srgbClr val="EE2E24"/>
            </a:solidFill>
            <a:round/>
            <a:headEnd/>
            <a:tailEnd type="arrow" w="med" len="med"/>
          </a:ln>
        </p:spPr>
      </p:cxnSp>
      <p:sp>
        <p:nvSpPr>
          <p:cNvPr id="19" name="Arc 18"/>
          <p:cNvSpPr/>
          <p:nvPr/>
        </p:nvSpPr>
        <p:spPr bwMode="auto">
          <a:xfrm rot="19041223">
            <a:off x="4837113" y="3079750"/>
            <a:ext cx="914400" cy="914400"/>
          </a:xfrm>
          <a:prstGeom prst="arc">
            <a:avLst>
              <a:gd name="adj1" fmla="val 15978527"/>
              <a:gd name="adj2" fmla="val 0"/>
            </a:avLst>
          </a:prstGeom>
          <a:solidFill>
            <a:srgbClr val="C0C0C0"/>
          </a:solidFill>
          <a:ln w="12700" cap="flat" cmpd="sng" algn="ctr">
            <a:solidFill>
              <a:srgbClr val="EE2E24"/>
            </a:solidFill>
            <a:prstDash val="solid"/>
            <a:round/>
            <a:headEnd type="none" w="med" len="med"/>
            <a:tailEnd type="none" w="med" len="med"/>
          </a:ln>
          <a:effectLst/>
        </p:spPr>
        <p:txBody>
          <a:bodyPr wrap="none" tIns="91440" bIns="91440" anchor="ctr"/>
          <a:lstStyle/>
          <a:p>
            <a:pPr marL="231775" indent="-231775" algn="r">
              <a:buFont typeface="Wingdings" pitchFamily="2" charset="2"/>
              <a:buNone/>
              <a:defRPr/>
            </a:pPr>
            <a:endParaRPr lang="en-US" sz="1200" dirty="0">
              <a:latin typeface="Arial" charset="0"/>
              <a:cs typeface="Arial" charset="0"/>
            </a:endParaRPr>
          </a:p>
        </p:txBody>
      </p:sp>
      <p:sp>
        <p:nvSpPr>
          <p:cNvPr id="20" name="Arc 19"/>
          <p:cNvSpPr/>
          <p:nvPr/>
        </p:nvSpPr>
        <p:spPr bwMode="auto">
          <a:xfrm rot="8166451">
            <a:off x="4837113" y="2090738"/>
            <a:ext cx="914400" cy="914400"/>
          </a:xfrm>
          <a:prstGeom prst="arc">
            <a:avLst>
              <a:gd name="adj1" fmla="val 15978527"/>
              <a:gd name="adj2" fmla="val 0"/>
            </a:avLst>
          </a:prstGeom>
          <a:solidFill>
            <a:srgbClr val="C0C0C0"/>
          </a:solidFill>
          <a:ln w="12700" cap="flat" cmpd="sng" algn="ctr">
            <a:solidFill>
              <a:srgbClr val="EE2E24"/>
            </a:solidFill>
            <a:prstDash val="solid"/>
            <a:round/>
            <a:headEnd type="none" w="med" len="med"/>
            <a:tailEnd type="none" w="med" len="med"/>
          </a:ln>
          <a:effectLst/>
        </p:spPr>
        <p:txBody>
          <a:bodyPr wrap="none" tIns="91440" bIns="91440" anchor="ctr"/>
          <a:lstStyle/>
          <a:p>
            <a:pPr marL="231775" indent="-231775" algn="r">
              <a:buFont typeface="Wingdings" pitchFamily="2" charset="2"/>
              <a:buNone/>
              <a:defRPr/>
            </a:pPr>
            <a:endParaRPr lang="en-US" sz="1200" dirty="0">
              <a:latin typeface="Arial" charset="0"/>
              <a:cs typeface="Arial" charset="0"/>
            </a:endParaRPr>
          </a:p>
        </p:txBody>
      </p:sp>
      <p:cxnSp>
        <p:nvCxnSpPr>
          <p:cNvPr id="24" name="Straight Connector 23"/>
          <p:cNvCxnSpPr/>
          <p:nvPr/>
        </p:nvCxnSpPr>
        <p:spPr bwMode="auto">
          <a:xfrm rot="5400000" flipH="1" flipV="1">
            <a:off x="6400800" y="2814638"/>
            <a:ext cx="381000" cy="76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53259" name="Oval 26"/>
          <p:cNvSpPr>
            <a:spLocks noChangeArrowheads="1"/>
          </p:cNvSpPr>
          <p:nvPr/>
        </p:nvSpPr>
        <p:spPr bwMode="auto">
          <a:xfrm>
            <a:off x="4724400" y="1519238"/>
            <a:ext cx="381000" cy="381000"/>
          </a:xfrm>
          <a:prstGeom prst="ellipse">
            <a:avLst/>
          </a:prstGeom>
          <a:blipFill dpi="0" rotWithShape="1">
            <a:blip r:embed="rId3" cstate="print"/>
            <a:srcRect/>
            <a:tile tx="0" ty="0" sx="100000" sy="100000" flip="none" algn="tl"/>
          </a:blipFill>
          <a:ln w="12700" algn="ctr">
            <a:solidFill>
              <a:srgbClr val="EE2E24"/>
            </a:solidFill>
            <a:round/>
            <a:headEnd/>
            <a:tailEnd/>
          </a:ln>
        </p:spPr>
        <p:txBody>
          <a:bodyPr wrap="none" tIns="91440" bIns="91440" anchor="ctr"/>
          <a:lstStyle/>
          <a:p>
            <a:pPr marL="231775" indent="-231775" algn="r">
              <a:buFont typeface="Wingdings" pitchFamily="2" charset="2"/>
              <a:buNone/>
            </a:pPr>
            <a:endParaRPr lang="en-US" sz="1200"/>
          </a:p>
        </p:txBody>
      </p:sp>
      <p:sp>
        <p:nvSpPr>
          <p:cNvPr id="53260" name="Oval 27"/>
          <p:cNvSpPr>
            <a:spLocks noChangeArrowheads="1"/>
          </p:cNvSpPr>
          <p:nvPr/>
        </p:nvSpPr>
        <p:spPr bwMode="auto">
          <a:xfrm>
            <a:off x="5334000" y="1519238"/>
            <a:ext cx="381000" cy="381000"/>
          </a:xfrm>
          <a:prstGeom prst="ellipse">
            <a:avLst/>
          </a:prstGeom>
          <a:solidFill>
            <a:srgbClr val="C0C0C0"/>
          </a:solidFill>
          <a:ln w="12700" algn="ctr">
            <a:solidFill>
              <a:srgbClr val="EE2E24"/>
            </a:solidFill>
            <a:round/>
            <a:headEnd/>
            <a:tailEnd/>
          </a:ln>
        </p:spPr>
        <p:txBody>
          <a:bodyPr wrap="none" tIns="91440" bIns="91440" anchor="ctr"/>
          <a:lstStyle/>
          <a:p>
            <a:pPr marL="231775" indent="-231775">
              <a:buFont typeface="Wingdings" pitchFamily="2" charset="2"/>
              <a:buNone/>
            </a:pPr>
            <a:r>
              <a:rPr lang="en-US" sz="1200"/>
              <a:t>P</a:t>
            </a:r>
          </a:p>
        </p:txBody>
      </p:sp>
      <p:sp>
        <p:nvSpPr>
          <p:cNvPr id="53261" name="Oval 28"/>
          <p:cNvSpPr>
            <a:spLocks noChangeArrowheads="1"/>
          </p:cNvSpPr>
          <p:nvPr/>
        </p:nvSpPr>
        <p:spPr bwMode="auto">
          <a:xfrm>
            <a:off x="5943600" y="1519238"/>
            <a:ext cx="381000" cy="381000"/>
          </a:xfrm>
          <a:prstGeom prst="ellipse">
            <a:avLst/>
          </a:prstGeom>
          <a:solidFill>
            <a:srgbClr val="C0C0C0"/>
          </a:solidFill>
          <a:ln w="12700" algn="ctr">
            <a:solidFill>
              <a:srgbClr val="EE2E24"/>
            </a:solidFill>
            <a:round/>
            <a:headEnd/>
            <a:tailEnd/>
          </a:ln>
        </p:spPr>
        <p:txBody>
          <a:bodyPr wrap="none" tIns="91440" bIns="91440" anchor="ctr"/>
          <a:lstStyle/>
          <a:p>
            <a:pPr marL="231775" indent="-231775" algn="r">
              <a:buFont typeface="Wingdings" pitchFamily="2" charset="2"/>
              <a:buNone/>
            </a:pPr>
            <a:endParaRPr lang="en-US" sz="1200"/>
          </a:p>
        </p:txBody>
      </p:sp>
      <p:cxnSp>
        <p:nvCxnSpPr>
          <p:cNvPr id="53262" name="Straight Connector 30"/>
          <p:cNvCxnSpPr>
            <a:cxnSpLocks noChangeShapeType="1"/>
            <a:stCxn id="53261" idx="3"/>
            <a:endCxn id="53261" idx="7"/>
          </p:cNvCxnSpPr>
          <p:nvPr/>
        </p:nvCxnSpPr>
        <p:spPr bwMode="auto">
          <a:xfrm rot="5400000" flipH="1" flipV="1">
            <a:off x="5999163" y="1574800"/>
            <a:ext cx="269875" cy="269875"/>
          </a:xfrm>
          <a:prstGeom prst="line">
            <a:avLst/>
          </a:prstGeom>
          <a:noFill/>
          <a:ln w="12700" algn="ctr">
            <a:solidFill>
              <a:srgbClr val="EE2E24"/>
            </a:solidFill>
            <a:round/>
            <a:headEnd/>
            <a:tailEnd/>
          </a:ln>
        </p:spPr>
      </p:cxnSp>
      <p:cxnSp>
        <p:nvCxnSpPr>
          <p:cNvPr id="53263" name="Straight Connector 32"/>
          <p:cNvCxnSpPr>
            <a:cxnSpLocks noChangeShapeType="1"/>
            <a:stCxn id="53261" idx="1"/>
            <a:endCxn id="53261" idx="5"/>
          </p:cNvCxnSpPr>
          <p:nvPr/>
        </p:nvCxnSpPr>
        <p:spPr bwMode="auto">
          <a:xfrm rot="16200000" flipH="1">
            <a:off x="5999163" y="1574800"/>
            <a:ext cx="269875" cy="269875"/>
          </a:xfrm>
          <a:prstGeom prst="line">
            <a:avLst/>
          </a:prstGeom>
          <a:noFill/>
          <a:ln w="12700" algn="ctr">
            <a:solidFill>
              <a:srgbClr val="EE2E24"/>
            </a:solidFill>
            <a:round/>
            <a:headEnd/>
            <a:tailEnd/>
          </a:ln>
        </p:spPr>
      </p:cxnSp>
      <p:cxnSp>
        <p:nvCxnSpPr>
          <p:cNvPr id="53264" name="Straight Arrow Connector 34"/>
          <p:cNvCxnSpPr>
            <a:cxnSpLocks noChangeShapeType="1"/>
          </p:cNvCxnSpPr>
          <p:nvPr/>
        </p:nvCxnSpPr>
        <p:spPr bwMode="auto">
          <a:xfrm>
            <a:off x="5105400" y="1746250"/>
            <a:ext cx="228600" cy="1588"/>
          </a:xfrm>
          <a:prstGeom prst="straightConnector1">
            <a:avLst/>
          </a:prstGeom>
          <a:noFill/>
          <a:ln w="12700" algn="ctr">
            <a:solidFill>
              <a:srgbClr val="EE2E24"/>
            </a:solidFill>
            <a:round/>
            <a:headEnd/>
            <a:tailEnd type="arrow" w="med" len="med"/>
          </a:ln>
        </p:spPr>
      </p:cxnSp>
      <p:cxnSp>
        <p:nvCxnSpPr>
          <p:cNvPr id="53265" name="Straight Arrow Connector 36"/>
          <p:cNvCxnSpPr>
            <a:cxnSpLocks noChangeShapeType="1"/>
          </p:cNvCxnSpPr>
          <p:nvPr/>
        </p:nvCxnSpPr>
        <p:spPr bwMode="auto">
          <a:xfrm>
            <a:off x="5715000" y="1746250"/>
            <a:ext cx="228600" cy="1588"/>
          </a:xfrm>
          <a:prstGeom prst="straightConnector1">
            <a:avLst/>
          </a:prstGeom>
          <a:noFill/>
          <a:ln w="12700" algn="ctr">
            <a:solidFill>
              <a:srgbClr val="EE2E24"/>
            </a:solidFill>
            <a:round/>
            <a:headEnd/>
            <a:tailEnd type="arrow" w="med" len="med"/>
          </a:ln>
        </p:spPr>
      </p:cxnSp>
      <p:sp>
        <p:nvSpPr>
          <p:cNvPr id="53266" name="Rectangle 37"/>
          <p:cNvSpPr>
            <a:spLocks noChangeArrowheads="1"/>
          </p:cNvSpPr>
          <p:nvPr/>
        </p:nvSpPr>
        <p:spPr bwMode="auto">
          <a:xfrm>
            <a:off x="6781800" y="1671638"/>
            <a:ext cx="228600" cy="1752600"/>
          </a:xfrm>
          <a:prstGeom prst="rect">
            <a:avLst/>
          </a:prstGeom>
          <a:solidFill>
            <a:srgbClr val="C0C0C0"/>
          </a:solidFill>
          <a:ln w="12700" algn="ctr">
            <a:solidFill>
              <a:srgbClr val="EE2E24"/>
            </a:solidFill>
            <a:round/>
            <a:headEnd/>
            <a:tailEnd/>
          </a:ln>
        </p:spPr>
        <p:txBody>
          <a:bodyPr wrap="none" tIns="91440" bIns="91440" anchor="ctr"/>
          <a:lstStyle/>
          <a:p>
            <a:pPr marL="231775" indent="-231775" algn="r">
              <a:buFont typeface="Wingdings" pitchFamily="2" charset="2"/>
              <a:buNone/>
            </a:pPr>
            <a:endParaRPr lang="en-US" sz="1200"/>
          </a:p>
        </p:txBody>
      </p:sp>
      <p:cxnSp>
        <p:nvCxnSpPr>
          <p:cNvPr id="53267" name="Straight Arrow Connector 44"/>
          <p:cNvCxnSpPr>
            <a:cxnSpLocks noChangeShapeType="1"/>
          </p:cNvCxnSpPr>
          <p:nvPr/>
        </p:nvCxnSpPr>
        <p:spPr bwMode="auto">
          <a:xfrm>
            <a:off x="6324600" y="1746250"/>
            <a:ext cx="457200" cy="1588"/>
          </a:xfrm>
          <a:prstGeom prst="straightConnector1">
            <a:avLst/>
          </a:prstGeom>
          <a:noFill/>
          <a:ln w="12700" algn="ctr">
            <a:solidFill>
              <a:srgbClr val="EE2E24"/>
            </a:solidFill>
            <a:round/>
            <a:headEnd/>
            <a:tailEnd type="arrow" w="med" len="med"/>
          </a:ln>
        </p:spPr>
      </p:cxnSp>
      <p:cxnSp>
        <p:nvCxnSpPr>
          <p:cNvPr id="51" name="Straight Connector 50"/>
          <p:cNvCxnSpPr/>
          <p:nvPr/>
        </p:nvCxnSpPr>
        <p:spPr bwMode="auto">
          <a:xfrm rot="16200000" flipH="1">
            <a:off x="6362700" y="2928938"/>
            <a:ext cx="609600" cy="76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bwMode="auto">
          <a:xfrm rot="5400000" flipH="1" flipV="1">
            <a:off x="6438900" y="2928938"/>
            <a:ext cx="609600" cy="76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4" name="Straight Connector 53"/>
          <p:cNvCxnSpPr/>
          <p:nvPr/>
        </p:nvCxnSpPr>
        <p:spPr bwMode="auto">
          <a:xfrm rot="16200000" flipH="1">
            <a:off x="6515100" y="2928938"/>
            <a:ext cx="609600" cy="76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5" name="Straight Connector 54"/>
          <p:cNvCxnSpPr/>
          <p:nvPr/>
        </p:nvCxnSpPr>
        <p:spPr bwMode="auto">
          <a:xfrm rot="5400000" flipH="1" flipV="1">
            <a:off x="6591300" y="2928938"/>
            <a:ext cx="609600" cy="76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6" name="Straight Connector 55"/>
          <p:cNvCxnSpPr/>
          <p:nvPr/>
        </p:nvCxnSpPr>
        <p:spPr bwMode="auto">
          <a:xfrm rot="16200000" flipH="1">
            <a:off x="6667500" y="2928938"/>
            <a:ext cx="609600" cy="76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7" name="Straight Connector 56"/>
          <p:cNvCxnSpPr/>
          <p:nvPr/>
        </p:nvCxnSpPr>
        <p:spPr bwMode="auto">
          <a:xfrm rot="5400000" flipH="1" flipV="1">
            <a:off x="6743700" y="2928938"/>
            <a:ext cx="609600" cy="76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9" name="Straight Connector 58"/>
          <p:cNvCxnSpPr/>
          <p:nvPr/>
        </p:nvCxnSpPr>
        <p:spPr bwMode="auto">
          <a:xfrm rot="16200000" flipH="1">
            <a:off x="6934200" y="2814638"/>
            <a:ext cx="381000" cy="76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61" name="Straight Arrow Connector 60"/>
          <p:cNvCxnSpPr/>
          <p:nvPr/>
        </p:nvCxnSpPr>
        <p:spPr bwMode="auto">
          <a:xfrm>
            <a:off x="7162800" y="3043238"/>
            <a:ext cx="685800" cy="1587"/>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53276" name="TextBox 61"/>
          <p:cNvSpPr txBox="1">
            <a:spLocks noChangeArrowheads="1"/>
          </p:cNvSpPr>
          <p:nvPr/>
        </p:nvSpPr>
        <p:spPr bwMode="auto">
          <a:xfrm>
            <a:off x="1741488" y="2801938"/>
            <a:ext cx="1862137" cy="461962"/>
          </a:xfrm>
          <a:prstGeom prst="rect">
            <a:avLst/>
          </a:prstGeom>
          <a:noFill/>
          <a:ln w="9525">
            <a:noFill/>
            <a:miter lim="800000"/>
            <a:headEnd/>
            <a:tailEnd/>
          </a:ln>
        </p:spPr>
        <p:txBody>
          <a:bodyPr wrap="none">
            <a:spAutoFit/>
          </a:bodyPr>
          <a:lstStyle/>
          <a:p>
            <a:pPr>
              <a:buFont typeface="Wingdings" pitchFamily="2" charset="2"/>
              <a:buNone/>
            </a:pPr>
            <a:r>
              <a:rPr lang="en-US" sz="1200"/>
              <a:t>Optional Inline Heater</a:t>
            </a:r>
            <a:br>
              <a:rPr lang="en-US" sz="1200"/>
            </a:br>
            <a:r>
              <a:rPr lang="en-US" sz="1200"/>
              <a:t>(Cold Weather Package)</a:t>
            </a:r>
          </a:p>
        </p:txBody>
      </p:sp>
      <p:sp>
        <p:nvSpPr>
          <p:cNvPr id="53277" name="TextBox 62"/>
          <p:cNvSpPr txBox="1">
            <a:spLocks noChangeArrowheads="1"/>
          </p:cNvSpPr>
          <p:nvPr/>
        </p:nvSpPr>
        <p:spPr bwMode="auto">
          <a:xfrm>
            <a:off x="7051675" y="1824038"/>
            <a:ext cx="688975" cy="276225"/>
          </a:xfrm>
          <a:prstGeom prst="rect">
            <a:avLst/>
          </a:prstGeom>
          <a:noFill/>
          <a:ln w="9525">
            <a:noFill/>
            <a:miter lim="800000"/>
            <a:headEnd/>
            <a:tailEnd/>
          </a:ln>
        </p:spPr>
        <p:txBody>
          <a:bodyPr wrap="none">
            <a:spAutoFit/>
          </a:bodyPr>
          <a:lstStyle/>
          <a:p>
            <a:pPr>
              <a:buFont typeface="Wingdings" pitchFamily="2" charset="2"/>
              <a:buNone/>
            </a:pPr>
            <a:r>
              <a:rPr lang="en-US" sz="1200"/>
              <a:t>Injector</a:t>
            </a:r>
          </a:p>
        </p:txBody>
      </p:sp>
      <p:sp>
        <p:nvSpPr>
          <p:cNvPr id="53278" name="TextBox 63"/>
          <p:cNvSpPr txBox="1">
            <a:spLocks noChangeArrowheads="1"/>
          </p:cNvSpPr>
          <p:nvPr/>
        </p:nvSpPr>
        <p:spPr bwMode="auto">
          <a:xfrm>
            <a:off x="7086600" y="2662238"/>
            <a:ext cx="1447800" cy="276225"/>
          </a:xfrm>
          <a:prstGeom prst="rect">
            <a:avLst/>
          </a:prstGeom>
          <a:noFill/>
          <a:ln w="9525">
            <a:noFill/>
            <a:miter lim="800000"/>
            <a:headEnd/>
            <a:tailEnd/>
          </a:ln>
        </p:spPr>
        <p:txBody>
          <a:bodyPr>
            <a:spAutoFit/>
          </a:bodyPr>
          <a:lstStyle/>
          <a:p>
            <a:pPr>
              <a:buFont typeface="Wingdings" pitchFamily="2" charset="2"/>
              <a:buNone/>
            </a:pPr>
            <a:r>
              <a:rPr lang="en-US" sz="1200"/>
              <a:t>Injector Cooler</a:t>
            </a:r>
          </a:p>
        </p:txBody>
      </p:sp>
      <p:sp>
        <p:nvSpPr>
          <p:cNvPr id="53279" name="TextBox 64"/>
          <p:cNvSpPr txBox="1">
            <a:spLocks noChangeArrowheads="1"/>
          </p:cNvSpPr>
          <p:nvPr/>
        </p:nvSpPr>
        <p:spPr bwMode="auto">
          <a:xfrm>
            <a:off x="4854575" y="3579813"/>
            <a:ext cx="996950" cy="276225"/>
          </a:xfrm>
          <a:prstGeom prst="rect">
            <a:avLst/>
          </a:prstGeom>
          <a:noFill/>
          <a:ln w="9525">
            <a:noFill/>
            <a:miter lim="800000"/>
            <a:headEnd/>
            <a:tailEnd/>
          </a:ln>
        </p:spPr>
        <p:txBody>
          <a:bodyPr wrap="none">
            <a:spAutoFit/>
          </a:bodyPr>
          <a:lstStyle/>
          <a:p>
            <a:pPr>
              <a:buFont typeface="Wingdings" pitchFamily="2" charset="2"/>
              <a:buNone/>
            </a:pPr>
            <a:r>
              <a:rPr lang="en-US" sz="1200"/>
              <a:t>Flow Orifice</a:t>
            </a:r>
          </a:p>
        </p:txBody>
      </p:sp>
      <p:sp>
        <p:nvSpPr>
          <p:cNvPr id="53280" name="TextBox 65"/>
          <p:cNvSpPr txBox="1">
            <a:spLocks noChangeArrowheads="1"/>
          </p:cNvSpPr>
          <p:nvPr/>
        </p:nvSpPr>
        <p:spPr bwMode="auto">
          <a:xfrm>
            <a:off x="4532313" y="996950"/>
            <a:ext cx="773112" cy="527050"/>
          </a:xfrm>
          <a:prstGeom prst="rect">
            <a:avLst/>
          </a:prstGeom>
          <a:noFill/>
          <a:ln w="9525">
            <a:noFill/>
            <a:miter lim="800000"/>
            <a:headEnd/>
            <a:tailEnd/>
          </a:ln>
        </p:spPr>
        <p:txBody>
          <a:bodyPr wrap="none">
            <a:spAutoFit/>
          </a:bodyPr>
          <a:lstStyle/>
          <a:p>
            <a:pPr>
              <a:buFont typeface="Wingdings" pitchFamily="2" charset="2"/>
              <a:buNone/>
            </a:pPr>
            <a:r>
              <a:rPr lang="en-US" sz="1200"/>
              <a:t>5 Micron</a:t>
            </a:r>
          </a:p>
          <a:p>
            <a:pPr>
              <a:buFont typeface="Wingdings" pitchFamily="2" charset="2"/>
              <a:buNone/>
            </a:pPr>
            <a:r>
              <a:rPr lang="en-US" sz="1200"/>
              <a:t>Filter</a:t>
            </a:r>
          </a:p>
        </p:txBody>
      </p:sp>
      <p:sp>
        <p:nvSpPr>
          <p:cNvPr id="53281" name="TextBox 66"/>
          <p:cNvSpPr txBox="1">
            <a:spLocks noChangeArrowheads="1"/>
          </p:cNvSpPr>
          <p:nvPr/>
        </p:nvSpPr>
        <p:spPr bwMode="auto">
          <a:xfrm>
            <a:off x="5129213" y="1912938"/>
            <a:ext cx="957262" cy="525462"/>
          </a:xfrm>
          <a:prstGeom prst="rect">
            <a:avLst/>
          </a:prstGeom>
          <a:noFill/>
          <a:ln w="9525">
            <a:noFill/>
            <a:miter lim="800000"/>
            <a:headEnd/>
            <a:tailEnd/>
          </a:ln>
        </p:spPr>
        <p:txBody>
          <a:bodyPr wrap="none">
            <a:spAutoFit/>
          </a:bodyPr>
          <a:lstStyle/>
          <a:p>
            <a:pPr>
              <a:buFont typeface="Wingdings" pitchFamily="2" charset="2"/>
              <a:buNone/>
            </a:pPr>
            <a:r>
              <a:rPr lang="en-US" sz="1200"/>
              <a:t>Pressure </a:t>
            </a:r>
          </a:p>
          <a:p>
            <a:pPr>
              <a:buFont typeface="Wingdings" pitchFamily="2" charset="2"/>
              <a:buNone/>
            </a:pPr>
            <a:r>
              <a:rPr lang="en-US" sz="1200"/>
              <a:t>Transmitter</a:t>
            </a:r>
          </a:p>
        </p:txBody>
      </p:sp>
      <p:sp>
        <p:nvSpPr>
          <p:cNvPr id="53282" name="TextBox 67"/>
          <p:cNvSpPr txBox="1">
            <a:spLocks noChangeArrowheads="1"/>
          </p:cNvSpPr>
          <p:nvPr/>
        </p:nvSpPr>
        <p:spPr bwMode="auto">
          <a:xfrm>
            <a:off x="5759450" y="993775"/>
            <a:ext cx="779463" cy="527050"/>
          </a:xfrm>
          <a:prstGeom prst="rect">
            <a:avLst/>
          </a:prstGeom>
          <a:noFill/>
          <a:ln w="9525">
            <a:noFill/>
            <a:miter lim="800000"/>
            <a:headEnd/>
            <a:tailEnd/>
          </a:ln>
        </p:spPr>
        <p:txBody>
          <a:bodyPr wrap="none">
            <a:spAutoFit/>
          </a:bodyPr>
          <a:lstStyle/>
          <a:p>
            <a:pPr>
              <a:buFont typeface="Wingdings" pitchFamily="2" charset="2"/>
              <a:buNone/>
            </a:pPr>
            <a:r>
              <a:rPr lang="en-US" sz="1200"/>
              <a:t>Solenoid</a:t>
            </a:r>
          </a:p>
          <a:p>
            <a:pPr>
              <a:buFont typeface="Wingdings" pitchFamily="2" charset="2"/>
              <a:buNone/>
            </a:pPr>
            <a:r>
              <a:rPr lang="en-US" sz="1200"/>
              <a:t>Shutoff</a:t>
            </a:r>
          </a:p>
        </p:txBody>
      </p:sp>
      <p:sp>
        <p:nvSpPr>
          <p:cNvPr id="53283" name="TextBox 68"/>
          <p:cNvSpPr txBox="1">
            <a:spLocks noChangeArrowheads="1"/>
          </p:cNvSpPr>
          <p:nvPr/>
        </p:nvSpPr>
        <p:spPr bwMode="auto">
          <a:xfrm>
            <a:off x="3749675" y="1820863"/>
            <a:ext cx="490538" cy="276225"/>
          </a:xfrm>
          <a:prstGeom prst="rect">
            <a:avLst/>
          </a:prstGeom>
          <a:noFill/>
          <a:ln w="9525">
            <a:noFill/>
            <a:miter lim="800000"/>
            <a:headEnd/>
            <a:tailEnd/>
          </a:ln>
        </p:spPr>
        <p:txBody>
          <a:bodyPr wrap="none">
            <a:spAutoFit/>
          </a:bodyPr>
          <a:lstStyle/>
          <a:p>
            <a:pPr>
              <a:buFont typeface="Wingdings" pitchFamily="2" charset="2"/>
              <a:buNone/>
            </a:pPr>
            <a:r>
              <a:rPr lang="en-US" sz="1200"/>
              <a:t>20%</a:t>
            </a:r>
          </a:p>
        </p:txBody>
      </p:sp>
      <p:sp>
        <p:nvSpPr>
          <p:cNvPr id="53284" name="TextBox 69"/>
          <p:cNvSpPr txBox="1">
            <a:spLocks noChangeArrowheads="1"/>
          </p:cNvSpPr>
          <p:nvPr/>
        </p:nvSpPr>
        <p:spPr bwMode="auto">
          <a:xfrm>
            <a:off x="3733800" y="2662238"/>
            <a:ext cx="685800" cy="276225"/>
          </a:xfrm>
          <a:prstGeom prst="rect">
            <a:avLst/>
          </a:prstGeom>
          <a:noFill/>
          <a:ln w="9525">
            <a:noFill/>
            <a:miter lim="800000"/>
            <a:headEnd/>
            <a:tailEnd/>
          </a:ln>
        </p:spPr>
        <p:txBody>
          <a:bodyPr>
            <a:spAutoFit/>
          </a:bodyPr>
          <a:lstStyle/>
          <a:p>
            <a:pPr>
              <a:buFont typeface="Wingdings" pitchFamily="2" charset="2"/>
              <a:buNone/>
            </a:pPr>
            <a:r>
              <a:rPr lang="en-US" sz="1200"/>
              <a:t>80%</a:t>
            </a:r>
          </a:p>
        </p:txBody>
      </p:sp>
      <p:cxnSp>
        <p:nvCxnSpPr>
          <p:cNvPr id="53285" name="Straight Connector 71"/>
          <p:cNvCxnSpPr>
            <a:cxnSpLocks noChangeShapeType="1"/>
          </p:cNvCxnSpPr>
          <p:nvPr/>
        </p:nvCxnSpPr>
        <p:spPr bwMode="auto">
          <a:xfrm rot="5400000">
            <a:off x="6705600" y="3500438"/>
            <a:ext cx="228600" cy="76200"/>
          </a:xfrm>
          <a:prstGeom prst="line">
            <a:avLst/>
          </a:prstGeom>
          <a:noFill/>
          <a:ln w="12700" algn="ctr">
            <a:solidFill>
              <a:srgbClr val="EE2E24"/>
            </a:solidFill>
            <a:round/>
            <a:headEnd/>
            <a:tailEnd/>
          </a:ln>
        </p:spPr>
      </p:cxnSp>
      <p:cxnSp>
        <p:nvCxnSpPr>
          <p:cNvPr id="53286" name="Straight Connector 73"/>
          <p:cNvCxnSpPr>
            <a:cxnSpLocks noChangeShapeType="1"/>
            <a:stCxn id="53266" idx="2"/>
          </p:cNvCxnSpPr>
          <p:nvPr/>
        </p:nvCxnSpPr>
        <p:spPr bwMode="auto">
          <a:xfrm rot="5400000">
            <a:off x="6648450" y="3633788"/>
            <a:ext cx="457200" cy="38100"/>
          </a:xfrm>
          <a:prstGeom prst="line">
            <a:avLst/>
          </a:prstGeom>
          <a:noFill/>
          <a:ln w="12700" algn="ctr">
            <a:solidFill>
              <a:srgbClr val="EE2E24"/>
            </a:solidFill>
            <a:round/>
            <a:headEnd/>
            <a:tailEnd/>
          </a:ln>
        </p:spPr>
      </p:cxnSp>
      <p:cxnSp>
        <p:nvCxnSpPr>
          <p:cNvPr id="53287" name="Straight Connector 75"/>
          <p:cNvCxnSpPr>
            <a:cxnSpLocks noChangeShapeType="1"/>
            <a:stCxn id="53266" idx="2"/>
          </p:cNvCxnSpPr>
          <p:nvPr/>
        </p:nvCxnSpPr>
        <p:spPr bwMode="auto">
          <a:xfrm rot="16200000" flipH="1">
            <a:off x="6800850" y="3519488"/>
            <a:ext cx="304800" cy="114300"/>
          </a:xfrm>
          <a:prstGeom prst="line">
            <a:avLst/>
          </a:prstGeom>
          <a:noFill/>
          <a:ln w="12700" algn="ctr">
            <a:solidFill>
              <a:srgbClr val="EE2E24"/>
            </a:solidFill>
            <a:round/>
            <a:headEnd/>
            <a:tailEnd/>
          </a:ln>
        </p:spPr>
      </p:cxnSp>
      <p:cxnSp>
        <p:nvCxnSpPr>
          <p:cNvPr id="53288" name="Straight Connector 77"/>
          <p:cNvCxnSpPr>
            <a:cxnSpLocks noChangeShapeType="1"/>
            <a:stCxn id="53266" idx="2"/>
          </p:cNvCxnSpPr>
          <p:nvPr/>
        </p:nvCxnSpPr>
        <p:spPr bwMode="auto">
          <a:xfrm rot="16200000" flipH="1">
            <a:off x="6724650" y="3595688"/>
            <a:ext cx="381000" cy="38100"/>
          </a:xfrm>
          <a:prstGeom prst="line">
            <a:avLst/>
          </a:prstGeom>
          <a:noFill/>
          <a:ln w="12700" algn="ctr">
            <a:solidFill>
              <a:srgbClr val="EE2E24"/>
            </a:solidFill>
            <a:round/>
            <a:headEnd/>
            <a:tailEnd/>
          </a:ln>
        </p:spPr>
      </p:cxnSp>
      <p:sp>
        <p:nvSpPr>
          <p:cNvPr id="53289" name="TextBox 78"/>
          <p:cNvSpPr txBox="1">
            <a:spLocks noChangeArrowheads="1"/>
          </p:cNvSpPr>
          <p:nvPr/>
        </p:nvSpPr>
        <p:spPr bwMode="auto">
          <a:xfrm>
            <a:off x="754063" y="1438275"/>
            <a:ext cx="1004887" cy="774700"/>
          </a:xfrm>
          <a:prstGeom prst="rect">
            <a:avLst/>
          </a:prstGeom>
          <a:noFill/>
          <a:ln w="9525">
            <a:noFill/>
            <a:miter lim="800000"/>
            <a:headEnd/>
            <a:tailEnd/>
          </a:ln>
        </p:spPr>
        <p:txBody>
          <a:bodyPr wrap="none">
            <a:spAutoFit/>
          </a:bodyPr>
          <a:lstStyle/>
          <a:p>
            <a:pPr>
              <a:buFont typeface="Wingdings" pitchFamily="2" charset="2"/>
              <a:buNone/>
            </a:pPr>
            <a:r>
              <a:rPr lang="en-US" sz="1200"/>
              <a:t>DEF Supply</a:t>
            </a:r>
          </a:p>
          <a:p>
            <a:pPr>
              <a:buFont typeface="Wingdings" pitchFamily="2" charset="2"/>
              <a:buNone/>
            </a:pPr>
            <a:r>
              <a:rPr lang="en-US" sz="1200"/>
              <a:t>50/200 PSI</a:t>
            </a:r>
          </a:p>
          <a:p>
            <a:pPr>
              <a:buFont typeface="Wingdings" pitchFamily="2" charset="2"/>
              <a:buNone/>
            </a:pPr>
            <a:r>
              <a:rPr lang="en-US" sz="1200"/>
              <a:t>26 gph</a:t>
            </a:r>
          </a:p>
        </p:txBody>
      </p:sp>
      <p:sp>
        <p:nvSpPr>
          <p:cNvPr id="53290" name="TextBox 79"/>
          <p:cNvSpPr txBox="1">
            <a:spLocks noChangeArrowheads="1"/>
          </p:cNvSpPr>
          <p:nvPr/>
        </p:nvSpPr>
        <p:spPr bwMode="auto">
          <a:xfrm>
            <a:off x="7762875" y="3116263"/>
            <a:ext cx="996950" cy="774700"/>
          </a:xfrm>
          <a:prstGeom prst="rect">
            <a:avLst/>
          </a:prstGeom>
          <a:noFill/>
          <a:ln w="9525">
            <a:noFill/>
            <a:miter lim="800000"/>
            <a:headEnd/>
            <a:tailEnd/>
          </a:ln>
        </p:spPr>
        <p:txBody>
          <a:bodyPr wrap="none">
            <a:spAutoFit/>
          </a:bodyPr>
          <a:lstStyle/>
          <a:p>
            <a:pPr>
              <a:buFont typeface="Wingdings" pitchFamily="2" charset="2"/>
              <a:buNone/>
            </a:pPr>
            <a:r>
              <a:rPr lang="en-US" sz="1200"/>
              <a:t>DEF Return</a:t>
            </a:r>
          </a:p>
          <a:p>
            <a:pPr>
              <a:buFont typeface="Wingdings" pitchFamily="2" charset="2"/>
              <a:buNone/>
            </a:pPr>
            <a:r>
              <a:rPr lang="en-US" sz="1200"/>
              <a:t>5-10 PSI</a:t>
            </a:r>
          </a:p>
          <a:p>
            <a:pPr>
              <a:buFont typeface="Wingdings" pitchFamily="2" charset="2"/>
              <a:buNone/>
            </a:pPr>
            <a:r>
              <a:rPr lang="en-US" sz="1200"/>
              <a:t>22 gph</a:t>
            </a:r>
          </a:p>
        </p:txBody>
      </p:sp>
      <p:sp>
        <p:nvSpPr>
          <p:cNvPr id="53291" name="Rectangle 81"/>
          <p:cNvSpPr>
            <a:spLocks noChangeArrowheads="1"/>
          </p:cNvSpPr>
          <p:nvPr/>
        </p:nvSpPr>
        <p:spPr bwMode="auto">
          <a:xfrm flipV="1">
            <a:off x="6705600" y="1516063"/>
            <a:ext cx="381000" cy="44450"/>
          </a:xfrm>
          <a:prstGeom prst="rect">
            <a:avLst/>
          </a:prstGeom>
          <a:solidFill>
            <a:srgbClr val="C0C0C0"/>
          </a:solidFill>
          <a:ln w="12700" algn="ctr">
            <a:solidFill>
              <a:srgbClr val="EE2E24"/>
            </a:solidFill>
            <a:round/>
            <a:headEnd/>
            <a:tailEnd/>
          </a:ln>
        </p:spPr>
        <p:txBody>
          <a:bodyPr wrap="none" tIns="91440" bIns="91440" anchor="ctr"/>
          <a:lstStyle/>
          <a:p>
            <a:pPr marL="231775" indent="-231775" algn="r">
              <a:buFont typeface="Wingdings" pitchFamily="2" charset="2"/>
              <a:buNone/>
            </a:pPr>
            <a:endParaRPr lang="en-US" sz="1200"/>
          </a:p>
        </p:txBody>
      </p:sp>
      <p:sp>
        <p:nvSpPr>
          <p:cNvPr id="53292" name="Rectangle 82"/>
          <p:cNvSpPr>
            <a:spLocks noChangeArrowheads="1"/>
          </p:cNvSpPr>
          <p:nvPr/>
        </p:nvSpPr>
        <p:spPr bwMode="auto">
          <a:xfrm flipH="1">
            <a:off x="6858000" y="1592263"/>
            <a:ext cx="46038" cy="76200"/>
          </a:xfrm>
          <a:prstGeom prst="rect">
            <a:avLst/>
          </a:prstGeom>
          <a:solidFill>
            <a:srgbClr val="C0C0C0"/>
          </a:solidFill>
          <a:ln w="12700" algn="ctr">
            <a:solidFill>
              <a:srgbClr val="EE2E24"/>
            </a:solidFill>
            <a:round/>
            <a:headEnd/>
            <a:tailEnd/>
          </a:ln>
        </p:spPr>
        <p:txBody>
          <a:bodyPr wrap="none" tIns="91440" bIns="91440" anchor="ctr"/>
          <a:lstStyle/>
          <a:p>
            <a:pPr marL="231775" indent="-231775" algn="r">
              <a:buFont typeface="Wingdings" pitchFamily="2" charset="2"/>
              <a:buNone/>
            </a:pPr>
            <a:endParaRPr lang="en-US" sz="1200"/>
          </a:p>
        </p:txBody>
      </p:sp>
      <p:sp>
        <p:nvSpPr>
          <p:cNvPr id="53293" name="TextBox 83"/>
          <p:cNvSpPr txBox="1">
            <a:spLocks noChangeArrowheads="1"/>
          </p:cNvSpPr>
          <p:nvPr/>
        </p:nvSpPr>
        <p:spPr bwMode="auto">
          <a:xfrm>
            <a:off x="7072313" y="1120775"/>
            <a:ext cx="773112" cy="527050"/>
          </a:xfrm>
          <a:prstGeom prst="rect">
            <a:avLst/>
          </a:prstGeom>
          <a:noFill/>
          <a:ln w="9525">
            <a:noFill/>
            <a:miter lim="800000"/>
            <a:headEnd/>
            <a:tailEnd/>
          </a:ln>
        </p:spPr>
        <p:txBody>
          <a:bodyPr wrap="none">
            <a:spAutoFit/>
          </a:bodyPr>
          <a:lstStyle/>
          <a:p>
            <a:pPr>
              <a:buFont typeface="Wingdings" pitchFamily="2" charset="2"/>
              <a:buNone/>
            </a:pPr>
            <a:r>
              <a:rPr lang="en-US" sz="1200"/>
              <a:t>Position </a:t>
            </a:r>
          </a:p>
          <a:p>
            <a:pPr>
              <a:buFont typeface="Wingdings" pitchFamily="2" charset="2"/>
              <a:buNone/>
            </a:pPr>
            <a:r>
              <a:rPr lang="en-US" sz="1200"/>
              <a:t>Encoder</a:t>
            </a:r>
          </a:p>
        </p:txBody>
      </p:sp>
      <p:sp>
        <p:nvSpPr>
          <p:cNvPr id="53294" name="Rectangle 2"/>
          <p:cNvSpPr>
            <a:spLocks noGrp="1" noChangeArrowheads="1"/>
          </p:cNvSpPr>
          <p:nvPr>
            <p:ph type="title"/>
          </p:nvPr>
        </p:nvSpPr>
        <p:spPr>
          <a:xfrm>
            <a:off x="730250" y="-7938"/>
            <a:ext cx="8413750" cy="890588"/>
          </a:xfrm>
        </p:spPr>
        <p:txBody>
          <a:bodyPr>
            <a:normAutofit fontScale="90000"/>
          </a:bodyPr>
          <a:lstStyle/>
          <a:p>
            <a:pPr eaLnBrk="1" hangingPunct="1"/>
            <a:r>
              <a:rPr lang="en-US" b="1" dirty="0" smtClean="0"/>
              <a:t>CPG T4i/f AT:  Dosing System Flow Diagram</a:t>
            </a:r>
          </a:p>
        </p:txBody>
      </p:sp>
      <p:sp>
        <p:nvSpPr>
          <p:cNvPr id="53296" name="Content Placeholder 2"/>
          <p:cNvSpPr>
            <a:spLocks noGrp="1"/>
          </p:cNvSpPr>
          <p:nvPr>
            <p:ph idx="1"/>
          </p:nvPr>
        </p:nvSpPr>
        <p:spPr>
          <a:xfrm>
            <a:off x="908050" y="3748088"/>
            <a:ext cx="6677025" cy="2395537"/>
          </a:xfrm>
        </p:spPr>
        <p:txBody>
          <a:bodyPr/>
          <a:lstStyle/>
          <a:p>
            <a:r>
              <a:rPr lang="en-US" sz="1600" smtClean="0"/>
              <a:t>Operating modes:</a:t>
            </a:r>
          </a:p>
          <a:p>
            <a:pPr lvl="1"/>
            <a:r>
              <a:rPr lang="en-US" sz="1400" b="1" smtClean="0"/>
              <a:t>Recirculation mode:  50 psi pressure set point</a:t>
            </a:r>
          </a:p>
          <a:p>
            <a:pPr lvl="2"/>
            <a:r>
              <a:rPr lang="en-US" sz="1400" smtClean="0"/>
              <a:t>DEF is re-circulated to maintain temperature</a:t>
            </a:r>
          </a:p>
          <a:p>
            <a:pPr lvl="3"/>
            <a:r>
              <a:rPr lang="en-US" sz="1400" smtClean="0"/>
              <a:t>Injector cooling</a:t>
            </a:r>
          </a:p>
          <a:p>
            <a:pPr lvl="3"/>
            <a:r>
              <a:rPr lang="en-US" sz="1400" smtClean="0"/>
              <a:t>Freeze protection</a:t>
            </a:r>
          </a:p>
          <a:p>
            <a:pPr lvl="1"/>
            <a:r>
              <a:rPr lang="en-US" sz="1400" b="1" smtClean="0"/>
              <a:t>Dosing mode:  200 psi pressure set point</a:t>
            </a:r>
          </a:p>
          <a:p>
            <a:pPr lvl="2"/>
            <a:r>
              <a:rPr lang="en-US" sz="1400" smtClean="0"/>
              <a:t>Re-circulation flow continues to keep injector cool</a:t>
            </a:r>
          </a:p>
          <a:p>
            <a:pPr lvl="2"/>
            <a:r>
              <a:rPr lang="en-US" sz="1400" smtClean="0"/>
              <a:t>Injector position determines flow rate of DEF to facilitate NOx reduction</a:t>
            </a:r>
          </a:p>
          <a:p>
            <a:endParaRPr lang="en-US" sz="1400" smtClean="0"/>
          </a:p>
          <a:p>
            <a:pPr lvl="2"/>
            <a:endParaRPr lang="en-US" sz="1400" smtClean="0"/>
          </a:p>
        </p:txBody>
      </p:sp>
      <p:sp>
        <p:nvSpPr>
          <p:cNvPr id="53295" name="Footer Placeholder 3"/>
          <p:cNvSpPr>
            <a:spLocks noGrp="1"/>
          </p:cNvSpPr>
          <p:nvPr>
            <p:ph type="ftr" sz="quarter" idx="11"/>
          </p:nvPr>
        </p:nvSpPr>
        <p:spPr>
          <a:noFill/>
        </p:spPr>
        <p:txBody>
          <a:bodyPr/>
          <a:lstStyle/>
          <a:p>
            <a:r>
              <a:rPr lang="en-US" smtClean="0"/>
              <a:t>Cummins Confidential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2"/>
          <p:cNvPicPr>
            <a:picLocks noChangeAspect="1" noChangeArrowheads="1"/>
          </p:cNvPicPr>
          <p:nvPr/>
        </p:nvPicPr>
        <p:blipFill>
          <a:blip r:embed="rId3" cstate="print"/>
          <a:srcRect/>
          <a:stretch>
            <a:fillRect/>
          </a:stretch>
        </p:blipFill>
        <p:spPr bwMode="auto">
          <a:xfrm>
            <a:off x="1184275" y="1003300"/>
            <a:ext cx="5267325" cy="4968875"/>
          </a:xfrm>
          <a:prstGeom prst="rect">
            <a:avLst/>
          </a:prstGeom>
          <a:noFill/>
          <a:ln w="9525">
            <a:noFill/>
            <a:miter lim="800000"/>
            <a:headEnd/>
            <a:tailEnd/>
          </a:ln>
        </p:spPr>
      </p:pic>
      <p:sp>
        <p:nvSpPr>
          <p:cNvPr id="54276" name="Rectangle 2"/>
          <p:cNvSpPr>
            <a:spLocks noGrp="1" noChangeArrowheads="1"/>
          </p:cNvSpPr>
          <p:nvPr>
            <p:ph type="title"/>
          </p:nvPr>
        </p:nvSpPr>
        <p:spPr>
          <a:xfrm>
            <a:off x="911225" y="-7938"/>
            <a:ext cx="7966075" cy="890588"/>
          </a:xfrm>
        </p:spPr>
        <p:txBody>
          <a:bodyPr/>
          <a:lstStyle/>
          <a:p>
            <a:pPr eaLnBrk="1" hangingPunct="1"/>
            <a:r>
              <a:rPr lang="en-US" b="1" dirty="0" smtClean="0"/>
              <a:t>Mixing </a:t>
            </a:r>
            <a:r>
              <a:rPr lang="en-US" b="1" dirty="0" smtClean="0"/>
              <a:t>Section</a:t>
            </a:r>
          </a:p>
        </p:txBody>
      </p:sp>
      <p:sp>
        <p:nvSpPr>
          <p:cNvPr id="54282" name="Footer Placeholder 3"/>
          <p:cNvSpPr>
            <a:spLocks noGrp="1"/>
          </p:cNvSpPr>
          <p:nvPr>
            <p:ph type="ftr" sz="quarter" idx="11"/>
          </p:nvPr>
        </p:nvSpPr>
        <p:spPr>
          <a:noFill/>
        </p:spPr>
        <p:txBody>
          <a:bodyPr/>
          <a:lstStyle/>
          <a:p>
            <a:r>
              <a:rPr lang="en-US" smtClean="0"/>
              <a:t>Cummins Confidential</a:t>
            </a:r>
          </a:p>
        </p:txBody>
      </p:sp>
      <p:cxnSp>
        <p:nvCxnSpPr>
          <p:cNvPr id="54277" name="Straight Arrow Connector 9"/>
          <p:cNvCxnSpPr>
            <a:cxnSpLocks noChangeShapeType="1"/>
          </p:cNvCxnSpPr>
          <p:nvPr/>
        </p:nvCxnSpPr>
        <p:spPr bwMode="auto">
          <a:xfrm flipH="1">
            <a:off x="3967163" y="1274763"/>
            <a:ext cx="3181350" cy="1738312"/>
          </a:xfrm>
          <a:prstGeom prst="straightConnector1">
            <a:avLst/>
          </a:prstGeom>
          <a:noFill/>
          <a:ln w="12700" algn="ctr">
            <a:solidFill>
              <a:srgbClr val="FF0000"/>
            </a:solidFill>
            <a:round/>
            <a:headEnd/>
            <a:tailEnd type="triangle" w="lg" len="lg"/>
          </a:ln>
        </p:spPr>
      </p:cxnSp>
      <p:sp>
        <p:nvSpPr>
          <p:cNvPr id="54278" name="TextBox 11"/>
          <p:cNvSpPr txBox="1">
            <a:spLocks noChangeArrowheads="1"/>
          </p:cNvSpPr>
          <p:nvPr/>
        </p:nvSpPr>
        <p:spPr bwMode="auto">
          <a:xfrm>
            <a:off x="2795588" y="5770563"/>
            <a:ext cx="1700212" cy="368300"/>
          </a:xfrm>
          <a:prstGeom prst="rect">
            <a:avLst/>
          </a:prstGeom>
          <a:noFill/>
          <a:ln w="9525">
            <a:noFill/>
            <a:miter lim="800000"/>
            <a:headEnd/>
            <a:tailEnd/>
          </a:ln>
        </p:spPr>
        <p:txBody>
          <a:bodyPr>
            <a:spAutoFit/>
          </a:bodyPr>
          <a:lstStyle/>
          <a:p>
            <a:pPr>
              <a:buFont typeface="Wingdings" pitchFamily="2" charset="2"/>
              <a:buNone/>
            </a:pPr>
            <a:r>
              <a:rPr lang="en-US">
                <a:solidFill>
                  <a:srgbClr val="FF0000"/>
                </a:solidFill>
              </a:rPr>
              <a:t>Static Mixers</a:t>
            </a:r>
          </a:p>
        </p:txBody>
      </p:sp>
      <p:cxnSp>
        <p:nvCxnSpPr>
          <p:cNvPr id="54279" name="Straight Arrow Connector 12"/>
          <p:cNvCxnSpPr>
            <a:cxnSpLocks noChangeShapeType="1"/>
          </p:cNvCxnSpPr>
          <p:nvPr/>
        </p:nvCxnSpPr>
        <p:spPr bwMode="auto">
          <a:xfrm flipH="1">
            <a:off x="3476625" y="3013075"/>
            <a:ext cx="3581400" cy="811213"/>
          </a:xfrm>
          <a:prstGeom prst="straightConnector1">
            <a:avLst/>
          </a:prstGeom>
          <a:noFill/>
          <a:ln w="12700" algn="ctr">
            <a:solidFill>
              <a:srgbClr val="FF0000"/>
            </a:solidFill>
            <a:round/>
            <a:headEnd/>
            <a:tailEnd type="triangle" w="lg" len="lg"/>
          </a:ln>
        </p:spPr>
      </p:cxnSp>
      <p:sp>
        <p:nvSpPr>
          <p:cNvPr id="54280" name="TextBox 13"/>
          <p:cNvSpPr txBox="1">
            <a:spLocks noChangeArrowheads="1"/>
          </p:cNvSpPr>
          <p:nvPr/>
        </p:nvSpPr>
        <p:spPr bwMode="auto">
          <a:xfrm>
            <a:off x="6938963" y="630238"/>
            <a:ext cx="1700212" cy="922337"/>
          </a:xfrm>
          <a:prstGeom prst="rect">
            <a:avLst/>
          </a:prstGeom>
          <a:noFill/>
          <a:ln w="9525">
            <a:noFill/>
            <a:miter lim="800000"/>
            <a:headEnd/>
            <a:tailEnd/>
          </a:ln>
        </p:spPr>
        <p:txBody>
          <a:bodyPr>
            <a:spAutoFit/>
          </a:bodyPr>
          <a:lstStyle/>
          <a:p>
            <a:pPr>
              <a:buFont typeface="Wingdings" pitchFamily="2" charset="2"/>
              <a:buNone/>
            </a:pPr>
            <a:r>
              <a:rPr lang="en-US">
                <a:solidFill>
                  <a:srgbClr val="FF0000"/>
                </a:solidFill>
              </a:rPr>
              <a:t>Decomposition Reactor Tube (DRT)</a:t>
            </a:r>
          </a:p>
        </p:txBody>
      </p:sp>
      <p:sp>
        <p:nvSpPr>
          <p:cNvPr id="54281" name="TextBox 17"/>
          <p:cNvSpPr txBox="1">
            <a:spLocks noChangeArrowheads="1"/>
          </p:cNvSpPr>
          <p:nvPr/>
        </p:nvSpPr>
        <p:spPr bwMode="auto">
          <a:xfrm>
            <a:off x="6911975" y="2519363"/>
            <a:ext cx="1924050" cy="923925"/>
          </a:xfrm>
          <a:prstGeom prst="rect">
            <a:avLst/>
          </a:prstGeom>
          <a:noFill/>
          <a:ln w="9525">
            <a:noFill/>
            <a:miter lim="800000"/>
            <a:headEnd/>
            <a:tailEnd/>
          </a:ln>
        </p:spPr>
        <p:txBody>
          <a:bodyPr>
            <a:spAutoFit/>
          </a:bodyPr>
          <a:lstStyle/>
          <a:p>
            <a:pPr>
              <a:buFont typeface="Wingdings" pitchFamily="2" charset="2"/>
              <a:buNone/>
            </a:pPr>
            <a:r>
              <a:rPr lang="en-US">
                <a:solidFill>
                  <a:srgbClr val="FF0000"/>
                </a:solidFill>
              </a:rPr>
              <a:t>Diesel Exhaust Fluid (DEF) </a:t>
            </a:r>
            <a:br>
              <a:rPr lang="en-US">
                <a:solidFill>
                  <a:srgbClr val="FF0000"/>
                </a:solidFill>
              </a:rPr>
            </a:br>
            <a:r>
              <a:rPr lang="en-US">
                <a:solidFill>
                  <a:srgbClr val="FF0000"/>
                </a:solidFill>
              </a:rPr>
              <a:t>Injector</a:t>
            </a:r>
          </a:p>
        </p:txBody>
      </p:sp>
      <p:cxnSp>
        <p:nvCxnSpPr>
          <p:cNvPr id="54283" name="Straight Arrow Connector 12"/>
          <p:cNvCxnSpPr>
            <a:cxnSpLocks noChangeShapeType="1"/>
          </p:cNvCxnSpPr>
          <p:nvPr/>
        </p:nvCxnSpPr>
        <p:spPr bwMode="auto">
          <a:xfrm flipH="1" flipV="1">
            <a:off x="2446338" y="4468813"/>
            <a:ext cx="954087" cy="1262062"/>
          </a:xfrm>
          <a:prstGeom prst="straightConnector1">
            <a:avLst/>
          </a:prstGeom>
          <a:noFill/>
          <a:ln w="12700" algn="ctr">
            <a:solidFill>
              <a:srgbClr val="FF0000"/>
            </a:solidFill>
            <a:round/>
            <a:headEnd/>
            <a:tailEnd type="triangle" w="lg" len="lg"/>
          </a:ln>
        </p:spPr>
      </p:cxnSp>
      <p:cxnSp>
        <p:nvCxnSpPr>
          <p:cNvPr id="54284" name="Straight Arrow Connector 12"/>
          <p:cNvCxnSpPr>
            <a:cxnSpLocks noChangeShapeType="1"/>
          </p:cNvCxnSpPr>
          <p:nvPr/>
        </p:nvCxnSpPr>
        <p:spPr bwMode="auto">
          <a:xfrm flipV="1">
            <a:off x="3473450" y="4521200"/>
            <a:ext cx="1549400" cy="1204913"/>
          </a:xfrm>
          <a:prstGeom prst="straightConnector1">
            <a:avLst/>
          </a:prstGeom>
          <a:noFill/>
          <a:ln w="12700" algn="ctr">
            <a:solidFill>
              <a:srgbClr val="FF0000"/>
            </a:solidFill>
            <a:round/>
            <a:headEnd/>
            <a:tailEnd type="triangle" w="lg" len="lg"/>
          </a:ln>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48887" y="520700"/>
            <a:ext cx="7348538" cy="484188"/>
          </a:xfrm>
        </p:spPr>
        <p:txBody>
          <a:bodyPr>
            <a:normAutofit fontScale="90000"/>
          </a:bodyPr>
          <a:lstStyle/>
          <a:p>
            <a:pPr>
              <a:defRPr/>
            </a:pPr>
            <a:r>
              <a:rPr lang="en-US" dirty="0" smtClean="0">
                <a:latin typeface="+mn-lt"/>
              </a:rPr>
              <a:t>Injector &amp; Cooling Jacket Design</a:t>
            </a:r>
          </a:p>
        </p:txBody>
      </p:sp>
      <p:sp>
        <p:nvSpPr>
          <p:cNvPr id="44034" name="Content Placeholder 2"/>
          <p:cNvSpPr>
            <a:spLocks noGrp="1"/>
          </p:cNvSpPr>
          <p:nvPr>
            <p:ph idx="1"/>
          </p:nvPr>
        </p:nvSpPr>
        <p:spPr>
          <a:xfrm>
            <a:off x="838200" y="1384300"/>
            <a:ext cx="3811588" cy="4217988"/>
          </a:xfrm>
        </p:spPr>
        <p:txBody>
          <a:bodyPr>
            <a:normAutofit fontScale="92500" lnSpcReduction="20000"/>
          </a:bodyPr>
          <a:lstStyle/>
          <a:p>
            <a:r>
              <a:rPr lang="en-US" smtClean="0"/>
              <a:t>Self Cleaning </a:t>
            </a:r>
          </a:p>
          <a:p>
            <a:r>
              <a:rPr lang="en-US" smtClean="0"/>
              <a:t>Stepper Motor Drive</a:t>
            </a:r>
          </a:p>
          <a:p>
            <a:r>
              <a:rPr lang="en-US" smtClean="0"/>
              <a:t>Turn down ratio of 10:1</a:t>
            </a:r>
          </a:p>
          <a:p>
            <a:r>
              <a:rPr lang="en-US" smtClean="0"/>
              <a:t>Constant 200 psi for dosing</a:t>
            </a:r>
          </a:p>
          <a:p>
            <a:pPr lvl="1"/>
            <a:r>
              <a:rPr lang="en-US" smtClean="0"/>
              <a:t>50 psi recirculation mode after shutdown</a:t>
            </a:r>
          </a:p>
          <a:p>
            <a:r>
              <a:rPr lang="en-US" smtClean="0"/>
              <a:t>Easy to Service</a:t>
            </a:r>
          </a:p>
          <a:p>
            <a:endParaRPr lang="en-US" sz="1400" smtClean="0"/>
          </a:p>
          <a:p>
            <a:endParaRPr lang="en-US" sz="1400" smtClean="0"/>
          </a:p>
        </p:txBody>
      </p:sp>
      <p:sp>
        <p:nvSpPr>
          <p:cNvPr id="44036" name="Footer Placeholder 3"/>
          <p:cNvSpPr>
            <a:spLocks noGrp="1"/>
          </p:cNvSpPr>
          <p:nvPr>
            <p:ph type="ftr" sz="quarter" idx="11"/>
          </p:nvPr>
        </p:nvSpPr>
        <p:spPr>
          <a:noFill/>
        </p:spPr>
        <p:txBody>
          <a:bodyPr/>
          <a:lstStyle/>
          <a:p>
            <a:r>
              <a:rPr lang="en-US" smtClean="0">
                <a:latin typeface="Arial" pitchFamily="34" charset="0"/>
                <a:cs typeface="Arial" pitchFamily="34" charset="0"/>
              </a:rPr>
              <a:t>Cummins Confidential</a:t>
            </a:r>
          </a:p>
        </p:txBody>
      </p:sp>
      <p:sp>
        <p:nvSpPr>
          <p:cNvPr id="44038" name="TextBox 11"/>
          <p:cNvSpPr txBox="1">
            <a:spLocks noChangeArrowheads="1"/>
          </p:cNvSpPr>
          <p:nvPr/>
        </p:nvSpPr>
        <p:spPr bwMode="auto">
          <a:xfrm>
            <a:off x="1169988" y="5581650"/>
            <a:ext cx="6804025" cy="369888"/>
          </a:xfrm>
          <a:prstGeom prst="rect">
            <a:avLst/>
          </a:prstGeom>
          <a:noFill/>
          <a:ln w="9525">
            <a:solidFill>
              <a:schemeClr val="tx1"/>
            </a:solidFill>
            <a:miter lim="800000"/>
            <a:headEnd/>
            <a:tailEnd/>
          </a:ln>
        </p:spPr>
        <p:txBody>
          <a:bodyPr>
            <a:spAutoFit/>
          </a:bodyPr>
          <a:lstStyle/>
          <a:p>
            <a:pPr>
              <a:spcBef>
                <a:spcPct val="35000"/>
              </a:spcBef>
              <a:buClr>
                <a:srgbClr val="FF140A"/>
              </a:buClr>
              <a:buFont typeface="Wingdings" pitchFamily="2" charset="2"/>
              <a:buNone/>
            </a:pPr>
            <a:r>
              <a:rPr lang="en-US" b="1" i="1"/>
              <a:t>Patent pending injection system with high precision control!</a:t>
            </a:r>
          </a:p>
        </p:txBody>
      </p:sp>
      <p:pic>
        <p:nvPicPr>
          <p:cNvPr id="44040" name="Picture 10"/>
          <p:cNvPicPr>
            <a:picLocks noChangeAspect="1" noChangeArrowheads="1"/>
          </p:cNvPicPr>
          <p:nvPr/>
        </p:nvPicPr>
        <p:blipFill>
          <a:blip r:embed="rId3" cstate="print"/>
          <a:srcRect/>
          <a:stretch>
            <a:fillRect/>
          </a:stretch>
        </p:blipFill>
        <p:spPr bwMode="auto">
          <a:xfrm>
            <a:off x="5332413" y="1158875"/>
            <a:ext cx="1736725" cy="3638550"/>
          </a:xfrm>
          <a:prstGeom prst="rect">
            <a:avLst/>
          </a:prstGeom>
          <a:noFill/>
          <a:ln w="12700" algn="ctr">
            <a:noFill/>
            <a:miter lim="800000"/>
            <a:headEnd/>
            <a:tailEnd/>
          </a:ln>
        </p:spPr>
      </p:pic>
      <p:pic>
        <p:nvPicPr>
          <p:cNvPr id="44041" name="Picture 11"/>
          <p:cNvPicPr>
            <a:picLocks noChangeAspect="1" noChangeArrowheads="1"/>
          </p:cNvPicPr>
          <p:nvPr/>
        </p:nvPicPr>
        <p:blipFill>
          <a:blip r:embed="rId4" cstate="print"/>
          <a:srcRect/>
          <a:stretch>
            <a:fillRect/>
          </a:stretch>
        </p:blipFill>
        <p:spPr bwMode="auto">
          <a:xfrm>
            <a:off x="7010400" y="1150938"/>
            <a:ext cx="2125663" cy="3462337"/>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SCR Cart_0.tmp"/>
          <p:cNvPicPr>
            <a:picLocks noChangeAspect="1"/>
          </p:cNvPicPr>
          <p:nvPr/>
        </p:nvPicPr>
        <p:blipFill>
          <a:blip r:embed="rId3" cstate="print"/>
          <a:srcRect l="7500" r="48334"/>
          <a:stretch>
            <a:fillRect/>
          </a:stretch>
        </p:blipFill>
        <p:spPr bwMode="auto">
          <a:xfrm>
            <a:off x="6137275" y="2233613"/>
            <a:ext cx="2386013" cy="3048000"/>
          </a:xfrm>
          <a:prstGeom prst="rect">
            <a:avLst/>
          </a:prstGeom>
          <a:noFill/>
          <a:ln w="9525">
            <a:noFill/>
            <a:miter lim="800000"/>
            <a:headEnd/>
            <a:tailEnd/>
          </a:ln>
        </p:spPr>
      </p:pic>
      <p:pic>
        <p:nvPicPr>
          <p:cNvPr id="51203" name="Picture 6" descr="SCR Cart_0.tmp"/>
          <p:cNvPicPr>
            <a:picLocks noChangeAspect="1"/>
          </p:cNvPicPr>
          <p:nvPr/>
        </p:nvPicPr>
        <p:blipFill>
          <a:blip r:embed="rId4" cstate="print"/>
          <a:srcRect r="35834"/>
          <a:stretch>
            <a:fillRect/>
          </a:stretch>
        </p:blipFill>
        <p:spPr bwMode="auto">
          <a:xfrm>
            <a:off x="1519238" y="3173413"/>
            <a:ext cx="3629025" cy="3048000"/>
          </a:xfrm>
          <a:prstGeom prst="rect">
            <a:avLst/>
          </a:prstGeom>
          <a:noFill/>
          <a:ln w="9525">
            <a:noFill/>
            <a:miter lim="800000"/>
            <a:headEnd/>
            <a:tailEnd/>
          </a:ln>
        </p:spPr>
      </p:pic>
      <p:sp>
        <p:nvSpPr>
          <p:cNvPr id="51205" name="Rectangle 2"/>
          <p:cNvSpPr>
            <a:spLocks noGrp="1" noChangeArrowheads="1"/>
          </p:cNvSpPr>
          <p:nvPr>
            <p:ph type="title"/>
          </p:nvPr>
        </p:nvSpPr>
        <p:spPr>
          <a:xfrm>
            <a:off x="911225" y="-7938"/>
            <a:ext cx="7966075" cy="890588"/>
          </a:xfrm>
        </p:spPr>
        <p:txBody>
          <a:bodyPr/>
          <a:lstStyle/>
          <a:p>
            <a:pPr eaLnBrk="1" hangingPunct="1"/>
            <a:r>
              <a:rPr lang="en-US" b="1" dirty="0" smtClean="0"/>
              <a:t>SCR </a:t>
            </a:r>
            <a:r>
              <a:rPr lang="en-US" b="1" dirty="0" smtClean="0"/>
              <a:t>Catalyst</a:t>
            </a:r>
          </a:p>
        </p:txBody>
      </p:sp>
      <p:sp>
        <p:nvSpPr>
          <p:cNvPr id="51207" name="Footer Placeholder 3"/>
          <p:cNvSpPr>
            <a:spLocks noGrp="1"/>
          </p:cNvSpPr>
          <p:nvPr>
            <p:ph type="ftr" sz="quarter" idx="11"/>
          </p:nvPr>
        </p:nvSpPr>
        <p:spPr>
          <a:noFill/>
        </p:spPr>
        <p:txBody>
          <a:bodyPr/>
          <a:lstStyle/>
          <a:p>
            <a:r>
              <a:rPr lang="en-US" smtClean="0"/>
              <a:t>Cummins Confidential</a:t>
            </a:r>
          </a:p>
        </p:txBody>
      </p:sp>
      <p:sp>
        <p:nvSpPr>
          <p:cNvPr id="13" name="Content Placeholder 2"/>
          <p:cNvSpPr txBox="1">
            <a:spLocks/>
          </p:cNvSpPr>
          <p:nvPr/>
        </p:nvSpPr>
        <p:spPr bwMode="auto">
          <a:xfrm>
            <a:off x="844550" y="838200"/>
            <a:ext cx="5846763" cy="3219450"/>
          </a:xfrm>
          <a:prstGeom prst="rect">
            <a:avLst/>
          </a:prstGeom>
          <a:noFill/>
          <a:ln w="9525">
            <a:noFill/>
            <a:miter lim="800000"/>
            <a:headEnd/>
            <a:tailEnd/>
          </a:ln>
        </p:spPr>
        <p:txBody>
          <a:bodyPr lIns="0" tIns="0" rIns="0" bIns="0">
            <a:normAutofit/>
          </a:bodyPr>
          <a:lstStyle/>
          <a:p>
            <a:pPr marL="231775" indent="-231775" algn="l" eaLnBrk="0" hangingPunct="0">
              <a:buClr>
                <a:srgbClr val="EE2E24"/>
              </a:buClr>
              <a:defRPr/>
            </a:pPr>
            <a:r>
              <a:rPr lang="en-US" sz="1600" kern="0" dirty="0">
                <a:latin typeface="+mn-lt"/>
                <a:cs typeface="+mn-cs"/>
              </a:rPr>
              <a:t>Selective Catalytic Reduction (SCR) Catalyst details</a:t>
            </a:r>
          </a:p>
          <a:p>
            <a:pPr marL="579438" lvl="1" indent="-233363" algn="l" eaLnBrk="0" hangingPunct="0">
              <a:buClr>
                <a:srgbClr val="EE2E24"/>
              </a:buClr>
              <a:buFont typeface="Arial" charset="0"/>
              <a:buChar char="–"/>
              <a:defRPr/>
            </a:pPr>
            <a:r>
              <a:rPr lang="en-US" sz="1400" kern="0" dirty="0" err="1">
                <a:latin typeface="+mn-lt"/>
                <a:cs typeface="+mn-cs"/>
              </a:rPr>
              <a:t>Vanadia</a:t>
            </a:r>
            <a:r>
              <a:rPr lang="en-US" sz="1400" kern="0" dirty="0">
                <a:latin typeface="+mn-lt"/>
                <a:cs typeface="+mn-cs"/>
              </a:rPr>
              <a:t> based catalyst</a:t>
            </a:r>
          </a:p>
          <a:p>
            <a:pPr marL="579438" lvl="1" indent="-233363" algn="l" eaLnBrk="0" hangingPunct="0">
              <a:buClr>
                <a:srgbClr val="EE2E24"/>
              </a:buClr>
              <a:buFont typeface="Arial" charset="0"/>
              <a:buChar char="–"/>
              <a:defRPr/>
            </a:pPr>
            <a:r>
              <a:rPr lang="en-US" sz="1400" kern="0" dirty="0">
                <a:latin typeface="+mn-lt"/>
                <a:cs typeface="+mn-cs"/>
              </a:rPr>
              <a:t>13" diameter x 6" length</a:t>
            </a:r>
          </a:p>
          <a:p>
            <a:pPr marL="579438" lvl="1" indent="-233363" algn="l" eaLnBrk="0" hangingPunct="0">
              <a:buClr>
                <a:srgbClr val="EE2E24"/>
              </a:buClr>
              <a:buFont typeface="Arial" charset="0"/>
              <a:buChar char="–"/>
              <a:defRPr/>
            </a:pPr>
            <a:r>
              <a:rPr lang="en-US" sz="1400" kern="0" dirty="0">
                <a:latin typeface="+mn-lt"/>
                <a:cs typeface="+mn-cs"/>
              </a:rPr>
              <a:t>300 cpsi cell density</a:t>
            </a:r>
          </a:p>
          <a:p>
            <a:pPr marL="579438" lvl="1" indent="-233363" algn="l" eaLnBrk="0" hangingPunct="0">
              <a:buClr>
                <a:srgbClr val="EE2E24"/>
              </a:buClr>
              <a:buFont typeface="Arial" charset="0"/>
              <a:buChar char="–"/>
              <a:defRPr/>
            </a:pPr>
            <a:r>
              <a:rPr lang="en-US" sz="1400" kern="0" dirty="0">
                <a:latin typeface="+mn-lt"/>
                <a:cs typeface="+mn-cs"/>
              </a:rPr>
              <a:t>Used on ISM11 / ISZ13 automotive applications</a:t>
            </a:r>
          </a:p>
          <a:p>
            <a:pPr marL="231775" indent="-231775" algn="l" eaLnBrk="0" hangingPunct="0">
              <a:buClr>
                <a:srgbClr val="EE2E24"/>
              </a:buClr>
              <a:defRPr/>
            </a:pPr>
            <a:r>
              <a:rPr lang="en-US" sz="1600" kern="0" dirty="0">
                <a:latin typeface="+mn-lt"/>
                <a:cs typeface="+mn-cs"/>
              </a:rPr>
              <a:t>3 catalyst elements per sleeve in the cartridge</a:t>
            </a:r>
          </a:p>
          <a:p>
            <a:pPr marL="231775" indent="-231775" algn="l" eaLnBrk="0" hangingPunct="0">
              <a:buClr>
                <a:srgbClr val="EE2E24"/>
              </a:buClr>
              <a:defRPr/>
            </a:pPr>
            <a:r>
              <a:rPr lang="en-US" sz="1600" kern="0" dirty="0">
                <a:latin typeface="+mn-lt"/>
                <a:cs typeface="+mn-cs"/>
              </a:rPr>
              <a:t>No routine maintenance expected for SCR catalyst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6"/>
          <p:cNvSpPr>
            <a:spLocks noGrp="1"/>
          </p:cNvSpPr>
          <p:nvPr>
            <p:ph type="title"/>
          </p:nvPr>
        </p:nvSpPr>
        <p:spPr>
          <a:xfrm>
            <a:off x="903288" y="422275"/>
            <a:ext cx="8202612" cy="566738"/>
          </a:xfrm>
        </p:spPr>
        <p:txBody>
          <a:bodyPr>
            <a:normAutofit fontScale="90000"/>
          </a:bodyPr>
          <a:lstStyle/>
          <a:p>
            <a:r>
              <a:rPr lang="en-US" sz="3200" b="0" smtClean="0"/>
              <a:t>Diesel Particulate Filter Details</a:t>
            </a:r>
          </a:p>
        </p:txBody>
      </p:sp>
      <p:sp>
        <p:nvSpPr>
          <p:cNvPr id="18436" name="Text Placeholder 8"/>
          <p:cNvSpPr>
            <a:spLocks noGrp="1"/>
          </p:cNvSpPr>
          <p:nvPr>
            <p:ph type="body" sz="half" idx="2"/>
          </p:nvPr>
        </p:nvSpPr>
        <p:spPr>
          <a:xfrm>
            <a:off x="839788" y="1387475"/>
            <a:ext cx="4059237" cy="4016375"/>
          </a:xfrm>
        </p:spPr>
        <p:txBody>
          <a:bodyPr/>
          <a:lstStyle/>
          <a:p>
            <a:pPr marL="231775" lvl="1" indent="-231775">
              <a:buFont typeface="Wingdings" pitchFamily="2" charset="2"/>
              <a:buChar char="§"/>
              <a:tabLst>
                <a:tab pos="282575" algn="l"/>
              </a:tabLst>
              <a:defRPr/>
            </a:pPr>
            <a:r>
              <a:rPr lang="en-US" sz="2600" dirty="0" smtClean="0"/>
              <a:t>Used on ISX  	automotive application</a:t>
            </a:r>
          </a:p>
          <a:p>
            <a:pPr marL="231775" lvl="1" indent="-231775">
              <a:buFont typeface="Wingdings" pitchFamily="2" charset="2"/>
              <a:buChar char="§"/>
              <a:tabLst>
                <a:tab pos="282575" algn="l"/>
              </a:tabLst>
              <a:defRPr/>
            </a:pPr>
            <a:endParaRPr lang="en-US" sz="2600" dirty="0" smtClean="0"/>
          </a:p>
          <a:p>
            <a:pPr marL="0" lvl="1">
              <a:buFont typeface="Wingdings" pitchFamily="2" charset="2"/>
              <a:buChar char="§"/>
              <a:tabLst>
                <a:tab pos="231775" algn="l"/>
              </a:tabLst>
              <a:defRPr/>
            </a:pPr>
            <a:r>
              <a:rPr lang="en-US" sz="2600" dirty="0" smtClean="0"/>
              <a:t> DPF canisters 	individually serviceable</a:t>
            </a:r>
          </a:p>
          <a:p>
            <a:pPr marL="0" lvl="1">
              <a:buFont typeface="Wingdings" pitchFamily="2" charset="2"/>
              <a:buChar char="§"/>
              <a:tabLst>
                <a:tab pos="231775" algn="l"/>
              </a:tabLst>
              <a:defRPr/>
            </a:pPr>
            <a:endParaRPr lang="en-US" sz="2600" dirty="0" smtClean="0"/>
          </a:p>
          <a:p>
            <a:pPr marL="0" lvl="1">
              <a:buFont typeface="Wingdings" pitchFamily="2" charset="2"/>
              <a:buChar char="§"/>
              <a:tabLst>
                <a:tab pos="282575" algn="l"/>
              </a:tabLst>
              <a:defRPr/>
            </a:pPr>
            <a:r>
              <a:rPr lang="en-US" sz="2600" dirty="0" smtClean="0"/>
              <a:t> Utilizes existing 	Cummins cleaning 	machines.</a:t>
            </a:r>
          </a:p>
        </p:txBody>
      </p:sp>
      <p:sp>
        <p:nvSpPr>
          <p:cNvPr id="47109" name="Footer Placeholder 4"/>
          <p:cNvSpPr>
            <a:spLocks noGrp="1"/>
          </p:cNvSpPr>
          <p:nvPr>
            <p:ph type="ftr" sz="quarter" idx="11"/>
          </p:nvPr>
        </p:nvSpPr>
        <p:spPr>
          <a:noFill/>
        </p:spPr>
        <p:txBody>
          <a:bodyPr/>
          <a:lstStyle/>
          <a:p>
            <a:r>
              <a:rPr lang="en-US" smtClean="0">
                <a:latin typeface="Arial" pitchFamily="34" charset="0"/>
                <a:cs typeface="Arial" pitchFamily="34" charset="0"/>
              </a:rPr>
              <a:t>Cummins Confidential</a:t>
            </a:r>
          </a:p>
        </p:txBody>
      </p:sp>
      <p:pic>
        <p:nvPicPr>
          <p:cNvPr id="47111" name="Picture 4" descr="DPF and _0.tmp"/>
          <p:cNvPicPr>
            <a:picLocks noChangeAspect="1"/>
          </p:cNvPicPr>
          <p:nvPr/>
        </p:nvPicPr>
        <p:blipFill>
          <a:blip r:embed="rId3" cstate="print"/>
          <a:srcRect l="1666" r="36667"/>
          <a:stretch>
            <a:fillRect/>
          </a:stretch>
        </p:blipFill>
        <p:spPr bwMode="auto">
          <a:xfrm>
            <a:off x="4567238" y="1062038"/>
            <a:ext cx="4576762" cy="3455987"/>
          </a:xfrm>
          <a:prstGeom prst="rect">
            <a:avLst/>
          </a:prstGeom>
          <a:noFill/>
          <a:ln w="9525">
            <a:noFill/>
            <a:miter lim="800000"/>
            <a:headEnd/>
            <a:tailEnd/>
          </a:ln>
        </p:spPr>
      </p:pic>
      <p:sp>
        <p:nvSpPr>
          <p:cNvPr id="47112" name="TextBox 11"/>
          <p:cNvSpPr txBox="1">
            <a:spLocks noChangeArrowheads="1"/>
          </p:cNvSpPr>
          <p:nvPr/>
        </p:nvSpPr>
        <p:spPr bwMode="auto">
          <a:xfrm>
            <a:off x="1403350" y="5672138"/>
            <a:ext cx="6337300" cy="369887"/>
          </a:xfrm>
          <a:prstGeom prst="rect">
            <a:avLst/>
          </a:prstGeom>
          <a:noFill/>
          <a:ln w="9525">
            <a:solidFill>
              <a:schemeClr val="tx1"/>
            </a:solidFill>
            <a:miter lim="800000"/>
            <a:headEnd/>
            <a:tailEnd/>
          </a:ln>
        </p:spPr>
        <p:txBody>
          <a:bodyPr>
            <a:spAutoFit/>
          </a:bodyPr>
          <a:lstStyle/>
          <a:p>
            <a:pPr>
              <a:spcBef>
                <a:spcPct val="35000"/>
              </a:spcBef>
              <a:buClr>
                <a:srgbClr val="FF140A"/>
              </a:buClr>
              <a:buFont typeface="Wingdings" pitchFamily="2" charset="2"/>
              <a:buNone/>
            </a:pPr>
            <a:r>
              <a:rPr lang="en-US" b="1" i="1"/>
              <a:t>Large DPF surface area minimizes exhaust restrictions!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a:xfrm>
            <a:off x="795338" y="249238"/>
            <a:ext cx="8232775" cy="890587"/>
          </a:xfrm>
        </p:spPr>
        <p:txBody>
          <a:bodyPr/>
          <a:lstStyle/>
          <a:p>
            <a:pPr eaLnBrk="1" hangingPunct="1"/>
            <a:r>
              <a:rPr lang="en-US" b="1" dirty="0" smtClean="0"/>
              <a:t>Optional Kits		</a:t>
            </a:r>
          </a:p>
        </p:txBody>
      </p:sp>
      <p:sp>
        <p:nvSpPr>
          <p:cNvPr id="62466" name="Content Placeholder 2"/>
          <p:cNvSpPr>
            <a:spLocks noGrp="1"/>
          </p:cNvSpPr>
          <p:nvPr>
            <p:ph idx="1"/>
          </p:nvPr>
        </p:nvSpPr>
        <p:spPr>
          <a:xfrm>
            <a:off x="927100" y="1339851"/>
            <a:ext cx="7937500" cy="3689350"/>
          </a:xfrm>
        </p:spPr>
        <p:txBody>
          <a:bodyPr/>
          <a:lstStyle/>
          <a:p>
            <a:r>
              <a:rPr lang="en-US" sz="2400" dirty="0" smtClean="0"/>
              <a:t>DEF Freeze protection kit.</a:t>
            </a:r>
          </a:p>
          <a:p>
            <a:pPr lvl="1"/>
            <a:r>
              <a:rPr lang="en-US" sz="2000" dirty="0" smtClean="0"/>
              <a:t>Required  for  ambient conditions of 20DegF or below</a:t>
            </a:r>
          </a:p>
          <a:p>
            <a:pPr lvl="1"/>
            <a:r>
              <a:rPr lang="en-US" sz="2000" dirty="0" smtClean="0"/>
              <a:t>2kw Heater, Needs 120V AC</a:t>
            </a:r>
          </a:p>
          <a:p>
            <a:pPr lvl="1"/>
            <a:r>
              <a:rPr lang="en-US" sz="2000" dirty="0" smtClean="0"/>
              <a:t>Inline heater</a:t>
            </a:r>
          </a:p>
          <a:p>
            <a:pPr lvl="1"/>
            <a:r>
              <a:rPr lang="en-US" sz="2000" dirty="0" smtClean="0"/>
              <a:t>Designed to protect DEF down to -30DegF</a:t>
            </a:r>
          </a:p>
          <a:p>
            <a:r>
              <a:rPr lang="en-US" sz="2400" dirty="0" smtClean="0"/>
              <a:t>DEF Supply and return lines</a:t>
            </a:r>
          </a:p>
          <a:p>
            <a:pPr lvl="1"/>
            <a:r>
              <a:rPr lang="en-US" sz="2000" dirty="0" smtClean="0"/>
              <a:t>40ft supply and return</a:t>
            </a:r>
          </a:p>
          <a:p>
            <a:pPr lvl="1"/>
            <a:r>
              <a:rPr lang="en-US" sz="2000" dirty="0" smtClean="0"/>
              <a:t>Stainless Steel</a:t>
            </a:r>
          </a:p>
          <a:p>
            <a:endParaRPr lang="en-US" sz="2400" dirty="0" smtClean="0"/>
          </a:p>
        </p:txBody>
      </p:sp>
      <p:sp>
        <p:nvSpPr>
          <p:cNvPr id="62468" name="Footer Placeholder 3"/>
          <p:cNvSpPr>
            <a:spLocks noGrp="1"/>
          </p:cNvSpPr>
          <p:nvPr>
            <p:ph type="ftr" sz="quarter" idx="11"/>
          </p:nvPr>
        </p:nvSpPr>
        <p:spPr>
          <a:noFill/>
        </p:spPr>
        <p:txBody>
          <a:bodyPr/>
          <a:lstStyle/>
          <a:p>
            <a:r>
              <a:rPr lang="en-US" smtClean="0"/>
              <a:t>Cummins Confidential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a:xfrm>
            <a:off x="795338" y="249238"/>
            <a:ext cx="8232775" cy="890587"/>
          </a:xfrm>
        </p:spPr>
        <p:txBody>
          <a:bodyPr/>
          <a:lstStyle/>
          <a:p>
            <a:pPr eaLnBrk="1" hangingPunct="1"/>
            <a:r>
              <a:rPr lang="en-US" b="1" dirty="0" smtClean="0"/>
              <a:t>Other </a:t>
            </a:r>
            <a:r>
              <a:rPr lang="en-US" b="1" dirty="0" smtClean="0"/>
              <a:t>Considerations</a:t>
            </a:r>
          </a:p>
        </p:txBody>
      </p:sp>
      <p:sp>
        <p:nvSpPr>
          <p:cNvPr id="62466" name="Content Placeholder 2"/>
          <p:cNvSpPr>
            <a:spLocks noGrp="1"/>
          </p:cNvSpPr>
          <p:nvPr>
            <p:ph idx="1"/>
          </p:nvPr>
        </p:nvSpPr>
        <p:spPr>
          <a:xfrm>
            <a:off x="927100" y="1339851"/>
            <a:ext cx="7937500" cy="3689350"/>
          </a:xfrm>
        </p:spPr>
        <p:txBody>
          <a:bodyPr/>
          <a:lstStyle/>
          <a:p>
            <a:r>
              <a:rPr lang="en-US" sz="2400" dirty="0" smtClean="0"/>
              <a:t>120VAC Power is required when </a:t>
            </a:r>
            <a:r>
              <a:rPr lang="en-US" sz="2400" dirty="0" err="1" smtClean="0"/>
              <a:t>genset</a:t>
            </a:r>
            <a:r>
              <a:rPr lang="en-US" sz="2400" dirty="0" smtClean="0"/>
              <a:t> is stopped</a:t>
            </a:r>
          </a:p>
          <a:p>
            <a:pPr lvl="1"/>
            <a:r>
              <a:rPr lang="en-US" sz="2000" dirty="0" smtClean="0"/>
              <a:t>AC Power to drive DEF pump for recirculation</a:t>
            </a:r>
          </a:p>
          <a:p>
            <a:pPr lvl="1"/>
            <a:r>
              <a:rPr lang="en-US" sz="2000" dirty="0" smtClean="0"/>
              <a:t>DEF Freeze protection kit</a:t>
            </a:r>
            <a:r>
              <a:rPr lang="en-US" sz="2400" dirty="0" smtClean="0"/>
              <a:t>.</a:t>
            </a:r>
          </a:p>
          <a:p>
            <a:r>
              <a:rPr lang="en-US" sz="2400" dirty="0" smtClean="0"/>
              <a:t>Customer must supply ducting in and out of AT. Engine to AT ducting should be insulated.</a:t>
            </a:r>
          </a:p>
          <a:p>
            <a:r>
              <a:rPr lang="en-US" sz="2400" dirty="0" smtClean="0"/>
              <a:t>Customer must supply DEF piping from SCR Control Panel to AT and return to tank.</a:t>
            </a:r>
          </a:p>
          <a:p>
            <a:endParaRPr lang="en-US" sz="2400" dirty="0" smtClean="0"/>
          </a:p>
        </p:txBody>
      </p:sp>
      <p:sp>
        <p:nvSpPr>
          <p:cNvPr id="62468" name="Footer Placeholder 3"/>
          <p:cNvSpPr>
            <a:spLocks noGrp="1"/>
          </p:cNvSpPr>
          <p:nvPr>
            <p:ph type="ftr" sz="quarter" idx="11"/>
          </p:nvPr>
        </p:nvSpPr>
        <p:spPr>
          <a:noFill/>
        </p:spPr>
        <p:txBody>
          <a:bodyPr/>
          <a:lstStyle/>
          <a:p>
            <a:r>
              <a:rPr lang="en-US" smtClean="0"/>
              <a:t>Cummins Confidential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003300" y="368300"/>
            <a:ext cx="7835900" cy="584200"/>
          </a:xfrm>
          <a:prstGeom prst="rect">
            <a:avLst/>
          </a:prstGeom>
          <a:noFill/>
          <a:ln w="9525">
            <a:noFill/>
            <a:miter lim="800000"/>
            <a:headEnd/>
            <a:tailEnd/>
          </a:ln>
        </p:spPr>
        <p:txBody>
          <a:bodyPr lIns="0" tIns="0" rIns="0" bIns="0" anchor="ctr"/>
          <a:lstStyle/>
          <a:p>
            <a:pPr eaLnBrk="0" hangingPunct="0">
              <a:lnSpc>
                <a:spcPct val="95000"/>
              </a:lnSpc>
              <a:defRPr/>
            </a:pPr>
            <a:r>
              <a:rPr lang="en-US" sz="2000" b="1" kern="0" dirty="0">
                <a:solidFill>
                  <a:schemeClr val="tx2"/>
                </a:solidFill>
                <a:latin typeface="+mn-lt"/>
                <a:ea typeface="Arial" charset="0"/>
                <a:cs typeface="Helvetica Neue"/>
              </a:rPr>
              <a:t/>
            </a:r>
            <a:br>
              <a:rPr lang="en-US" sz="2000" b="1" kern="0" dirty="0">
                <a:solidFill>
                  <a:schemeClr val="tx2"/>
                </a:solidFill>
                <a:latin typeface="+mn-lt"/>
                <a:ea typeface="Arial" charset="0"/>
                <a:cs typeface="Helvetica Neue"/>
              </a:rPr>
            </a:br>
            <a:r>
              <a:rPr lang="en-US" sz="2000" b="1" kern="0" dirty="0">
                <a:solidFill>
                  <a:schemeClr val="tx2"/>
                </a:solidFill>
                <a:latin typeface="+mn-lt"/>
                <a:ea typeface="Arial" charset="0"/>
                <a:cs typeface="Helvetica Neue"/>
              </a:rPr>
              <a:t/>
            </a:r>
            <a:br>
              <a:rPr lang="en-US" sz="2000" b="1" kern="0" dirty="0">
                <a:solidFill>
                  <a:schemeClr val="tx2"/>
                </a:solidFill>
                <a:latin typeface="+mn-lt"/>
                <a:ea typeface="Arial" charset="0"/>
                <a:cs typeface="Helvetica Neue"/>
              </a:rPr>
            </a:br>
            <a:r>
              <a:rPr lang="en-US" sz="2000" b="1" kern="0" dirty="0">
                <a:solidFill>
                  <a:schemeClr val="tx2"/>
                </a:solidFill>
                <a:latin typeface="+mn-lt"/>
                <a:ea typeface="Arial" charset="0"/>
                <a:cs typeface="Helvetica Neue"/>
              </a:rPr>
              <a:t>CI NSPS Stationary Emissions - Diesel engines </a:t>
            </a:r>
            <a:br>
              <a:rPr lang="en-US" sz="2000" b="1" kern="0" dirty="0">
                <a:solidFill>
                  <a:schemeClr val="tx2"/>
                </a:solidFill>
                <a:latin typeface="+mn-lt"/>
                <a:ea typeface="Arial" charset="0"/>
                <a:cs typeface="Helvetica Neue"/>
              </a:rPr>
            </a:br>
            <a:r>
              <a:rPr lang="en-US" sz="2000" b="1" kern="0" dirty="0">
                <a:solidFill>
                  <a:schemeClr val="tx2"/>
                </a:solidFill>
                <a:latin typeface="+mn-lt"/>
                <a:ea typeface="Arial" charset="0"/>
                <a:cs typeface="Helvetica Neue"/>
              </a:rPr>
              <a:t/>
            </a:r>
            <a:br>
              <a:rPr lang="en-US" sz="2000" b="1" kern="0" dirty="0">
                <a:solidFill>
                  <a:schemeClr val="tx2"/>
                </a:solidFill>
                <a:latin typeface="+mn-lt"/>
                <a:ea typeface="Arial" charset="0"/>
                <a:cs typeface="Helvetica Neue"/>
              </a:rPr>
            </a:br>
            <a:r>
              <a:rPr lang="en-US" sz="2000" b="1" kern="0" dirty="0">
                <a:solidFill>
                  <a:schemeClr val="tx2"/>
                </a:solidFill>
                <a:latin typeface="+mn-lt"/>
                <a:ea typeface="Arial" charset="0"/>
                <a:cs typeface="Helvetica Neue"/>
              </a:rPr>
              <a:t/>
            </a:r>
            <a:br>
              <a:rPr lang="en-US" sz="2000" b="1" kern="0" dirty="0">
                <a:solidFill>
                  <a:schemeClr val="tx2"/>
                </a:solidFill>
                <a:latin typeface="+mn-lt"/>
                <a:ea typeface="Arial" charset="0"/>
                <a:cs typeface="Helvetica Neue"/>
              </a:rPr>
            </a:br>
            <a:endParaRPr lang="en-US" sz="2000" b="1" kern="0" dirty="0">
              <a:solidFill>
                <a:schemeClr val="tx2"/>
              </a:solidFill>
              <a:latin typeface="+mn-lt"/>
              <a:ea typeface="Arial" charset="0"/>
              <a:cs typeface="Helvetica Neue"/>
            </a:endParaRPr>
          </a:p>
        </p:txBody>
      </p:sp>
      <p:sp>
        <p:nvSpPr>
          <p:cNvPr id="7" name="Line 15"/>
          <p:cNvSpPr>
            <a:spLocks noChangeShapeType="1"/>
          </p:cNvSpPr>
          <p:nvPr/>
        </p:nvSpPr>
        <p:spPr bwMode="auto">
          <a:xfrm>
            <a:off x="1016000" y="742950"/>
            <a:ext cx="7010400" cy="0"/>
          </a:xfrm>
          <a:prstGeom prst="line">
            <a:avLst/>
          </a:prstGeom>
          <a:noFill/>
          <a:ln w="19050">
            <a:solidFill>
              <a:srgbClr val="EE2E24"/>
            </a:solidFill>
            <a:round/>
            <a:headEnd/>
            <a:tailEnd/>
          </a:ln>
        </p:spPr>
        <p:txBody>
          <a:bodyPr wrap="none" lIns="0" tIns="0" rIns="0" bIns="0" anchor="ctr"/>
          <a:lstStyle/>
          <a:p>
            <a:endParaRPr lang="en-US"/>
          </a:p>
        </p:txBody>
      </p:sp>
      <p:sp>
        <p:nvSpPr>
          <p:cNvPr id="18436" name="Slide Number Placeholder 5"/>
          <p:cNvSpPr>
            <a:spLocks noGrp="1"/>
          </p:cNvSpPr>
          <p:nvPr>
            <p:ph type="sldNum" sz="quarter" idx="12"/>
          </p:nvPr>
        </p:nvSpPr>
        <p:spPr bwMode="auto">
          <a:xfrm>
            <a:off x="744538" y="6330950"/>
            <a:ext cx="1122362" cy="47625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None/>
            </a:pPr>
            <a:fld id="{4E749FAF-77D2-42CD-AA83-8C4E6B24CF61}" type="slidenum">
              <a:rPr lang="en-US" smtClean="0">
                <a:latin typeface="Arial" pitchFamily="34" charset="0"/>
                <a:cs typeface="Arial" pitchFamily="34" charset="0"/>
              </a:rPr>
              <a:pPr>
                <a:buFont typeface="Wingdings" pitchFamily="2" charset="2"/>
                <a:buNone/>
              </a:pPr>
              <a:t>4</a:t>
            </a:fld>
            <a:endParaRPr lang="en-US" smtClean="0">
              <a:latin typeface="Arial" pitchFamily="34" charset="0"/>
              <a:cs typeface="Arial" pitchFamily="34" charset="0"/>
            </a:endParaRPr>
          </a:p>
        </p:txBody>
      </p:sp>
      <p:grpSp>
        <p:nvGrpSpPr>
          <p:cNvPr id="2" name="Group 11"/>
          <p:cNvGrpSpPr>
            <a:grpSpLocks/>
          </p:cNvGrpSpPr>
          <p:nvPr/>
        </p:nvGrpSpPr>
        <p:grpSpPr bwMode="auto">
          <a:xfrm>
            <a:off x="1295400" y="933450"/>
            <a:ext cx="7429500" cy="5143500"/>
            <a:chOff x="1535882" y="1183908"/>
            <a:chExt cx="6324979" cy="4860757"/>
          </a:xfrm>
        </p:grpSpPr>
        <p:sp>
          <p:nvSpPr>
            <p:cNvPr id="9" name="Rectangle 8"/>
            <p:cNvSpPr/>
            <p:nvPr/>
          </p:nvSpPr>
          <p:spPr bwMode="auto">
            <a:xfrm>
              <a:off x="1541288" y="1192909"/>
              <a:ext cx="6216860" cy="4851756"/>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0" tIns="0" rIns="0" bIns="0" anchor="ctr"/>
            <a:lstStyle/>
            <a:p>
              <a:pPr marL="231775" indent="-231775" algn="ctr">
                <a:spcBef>
                  <a:spcPct val="35000"/>
                </a:spcBef>
                <a:buClr>
                  <a:srgbClr val="FF140A"/>
                </a:buClr>
                <a:buFont typeface="Wingdings" pitchFamily="2" charset="2"/>
                <a:buChar char="§"/>
                <a:defRPr/>
              </a:pPr>
              <a:endParaRPr lang="en-US">
                <a:solidFill>
                  <a:schemeClr val="tx1"/>
                </a:solidFill>
              </a:endParaRPr>
            </a:p>
          </p:txBody>
        </p:sp>
        <p:pic>
          <p:nvPicPr>
            <p:cNvPr id="18439" name="Picture 2"/>
            <p:cNvPicPr>
              <a:picLocks noChangeAspect="1" noChangeArrowheads="1"/>
            </p:cNvPicPr>
            <p:nvPr/>
          </p:nvPicPr>
          <p:blipFill>
            <a:blip r:embed="rId3" cstate="print"/>
            <a:srcRect/>
            <a:stretch>
              <a:fillRect/>
            </a:stretch>
          </p:blipFill>
          <p:spPr bwMode="auto">
            <a:xfrm>
              <a:off x="1535882" y="1183908"/>
              <a:ext cx="6324979" cy="4771073"/>
            </a:xfrm>
            <a:prstGeom prst="rect">
              <a:avLst/>
            </a:prstGeom>
            <a:noFill/>
            <a:ln w="9525">
              <a:solidFill>
                <a:schemeClr val="tx1"/>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2940050"/>
            <a:ext cx="8077200" cy="890587"/>
          </a:xfrm>
        </p:spPr>
        <p:txBody>
          <a:bodyPr>
            <a:normAutofit fontScale="90000"/>
          </a:bodyPr>
          <a:lstStyle/>
          <a:p>
            <a:pPr algn="ctr"/>
            <a:r>
              <a:rPr lang="en-US" sz="6000" dirty="0" smtClean="0"/>
              <a:t>Service/Maintenance</a:t>
            </a:r>
            <a:endParaRPr lang="en-US" sz="6000" dirty="0"/>
          </a:p>
        </p:txBody>
      </p:sp>
      <p:sp>
        <p:nvSpPr>
          <p:cNvPr id="4" name="Date Placeholder 3"/>
          <p:cNvSpPr>
            <a:spLocks noGrp="1"/>
          </p:cNvSpPr>
          <p:nvPr>
            <p:ph type="dt" sz="half" idx="10"/>
          </p:nvPr>
        </p:nvSpPr>
        <p:spPr/>
        <p:txBody>
          <a:bodyPr/>
          <a:lstStyle/>
          <a:p>
            <a:fld id="{77A79F34-2132-493D-B41E-24FCC649E8F6}" type="datetime1">
              <a:rPr lang="en-US" smtClean="0"/>
              <a:pPr/>
              <a:t>4/25/2014</a:t>
            </a:fld>
            <a:endParaRPr lang="en-US" dirty="0"/>
          </a:p>
        </p:txBody>
      </p:sp>
      <p:sp>
        <p:nvSpPr>
          <p:cNvPr id="5" name="Footer Placeholder 4"/>
          <p:cNvSpPr>
            <a:spLocks noGrp="1"/>
          </p:cNvSpPr>
          <p:nvPr>
            <p:ph type="ftr" sz="quarter" idx="11"/>
          </p:nvPr>
        </p:nvSpPr>
        <p:spPr/>
        <p:txBody>
          <a:bodyPr/>
          <a:lstStyle/>
          <a:p>
            <a:r>
              <a:rPr lang="en-US" smtClean="0"/>
              <a:t> Cummins Confidential</a:t>
            </a:r>
            <a:endParaRPr lang="en-US" dirty="0"/>
          </a:p>
        </p:txBody>
      </p:sp>
      <p:sp>
        <p:nvSpPr>
          <p:cNvPr id="6" name="Slide Number Placeholder 5"/>
          <p:cNvSpPr>
            <a:spLocks noGrp="1"/>
          </p:cNvSpPr>
          <p:nvPr>
            <p:ph type="sldNum" sz="quarter" idx="12"/>
          </p:nvPr>
        </p:nvSpPr>
        <p:spPr/>
        <p:txBody>
          <a:bodyPr/>
          <a:lstStyle/>
          <a:p>
            <a:fld id="{14861F02-7963-4D8D-B534-C536AB3541B2}"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2"/>
          <p:cNvSpPr>
            <a:spLocks noGrp="1" noChangeArrowheads="1"/>
          </p:cNvSpPr>
          <p:nvPr>
            <p:ph type="title"/>
          </p:nvPr>
        </p:nvSpPr>
        <p:spPr>
          <a:xfrm>
            <a:off x="911225" y="-7938"/>
            <a:ext cx="7966075" cy="890588"/>
          </a:xfrm>
        </p:spPr>
        <p:txBody>
          <a:bodyPr/>
          <a:lstStyle/>
          <a:p>
            <a:pPr eaLnBrk="1" hangingPunct="1"/>
            <a:r>
              <a:rPr lang="en-US" b="1" dirty="0" smtClean="0"/>
              <a:t>Service </a:t>
            </a:r>
            <a:r>
              <a:rPr lang="en-US" b="1" dirty="0" smtClean="0"/>
              <a:t>Considerations</a:t>
            </a:r>
          </a:p>
        </p:txBody>
      </p:sp>
      <p:sp>
        <p:nvSpPr>
          <p:cNvPr id="61442" name="Content Placeholder 2"/>
          <p:cNvSpPr>
            <a:spLocks noGrp="1"/>
          </p:cNvSpPr>
          <p:nvPr>
            <p:ph idx="1"/>
          </p:nvPr>
        </p:nvSpPr>
        <p:spPr>
          <a:xfrm>
            <a:off x="927100" y="1082675"/>
            <a:ext cx="7937500" cy="4867275"/>
          </a:xfrm>
        </p:spPr>
        <p:txBody>
          <a:bodyPr>
            <a:normAutofit/>
          </a:bodyPr>
          <a:lstStyle/>
          <a:p>
            <a:r>
              <a:rPr lang="en-US" dirty="0" smtClean="0"/>
              <a:t>Scheduled Maintenance Items</a:t>
            </a:r>
          </a:p>
          <a:p>
            <a:pPr lvl="1"/>
            <a:r>
              <a:rPr lang="en-US" dirty="0" smtClean="0"/>
              <a:t>DEF Filters (35 micron, 5 micron, interval 500 hrs)</a:t>
            </a:r>
          </a:p>
          <a:p>
            <a:pPr lvl="2"/>
            <a:r>
              <a:rPr lang="en-US" dirty="0" smtClean="0"/>
              <a:t>Interval will be aligned with existing </a:t>
            </a:r>
            <a:r>
              <a:rPr lang="en-US" dirty="0" err="1" smtClean="0"/>
              <a:t>genset</a:t>
            </a:r>
            <a:r>
              <a:rPr lang="en-US" dirty="0" smtClean="0"/>
              <a:t> schedule</a:t>
            </a:r>
          </a:p>
          <a:p>
            <a:pPr lvl="1"/>
            <a:r>
              <a:rPr lang="en-US" dirty="0" smtClean="0"/>
              <a:t>DPF ash cleanout (interval &gt;4000 hours)</a:t>
            </a:r>
          </a:p>
          <a:p>
            <a:pPr lvl="1"/>
            <a:r>
              <a:rPr lang="en-US" dirty="0" smtClean="0"/>
              <a:t>Breather filter elements (target 1000 hrs)</a:t>
            </a:r>
          </a:p>
          <a:p>
            <a:r>
              <a:rPr lang="en-US" dirty="0" smtClean="0"/>
              <a:t>Consumable Items</a:t>
            </a:r>
          </a:p>
          <a:p>
            <a:pPr lvl="1"/>
            <a:r>
              <a:rPr lang="en-US" dirty="0" smtClean="0"/>
              <a:t>Diesel Exhaust Fluid (DEF) </a:t>
            </a:r>
          </a:p>
          <a:p>
            <a:pPr lvl="1"/>
            <a:r>
              <a:rPr lang="en-US" dirty="0" smtClean="0"/>
              <a:t>ULSD fuel </a:t>
            </a:r>
            <a:r>
              <a:rPr lang="en-US" b="1" dirty="0" smtClean="0"/>
              <a:t>required </a:t>
            </a:r>
            <a:r>
              <a:rPr lang="en-US" dirty="0" smtClean="0"/>
              <a:t>(&lt;15PPM)</a:t>
            </a:r>
          </a:p>
          <a:p>
            <a:pPr>
              <a:buNone/>
            </a:pPr>
            <a:endParaRPr lang="en-US" dirty="0" smtClean="0"/>
          </a:p>
        </p:txBody>
      </p:sp>
      <p:sp>
        <p:nvSpPr>
          <p:cNvPr id="61444" name="Footer Placeholder 3"/>
          <p:cNvSpPr>
            <a:spLocks noGrp="1"/>
          </p:cNvSpPr>
          <p:nvPr>
            <p:ph type="ftr" sz="quarter" idx="11"/>
          </p:nvPr>
        </p:nvSpPr>
        <p:spPr>
          <a:noFill/>
        </p:spPr>
        <p:txBody>
          <a:bodyPr/>
          <a:lstStyle/>
          <a:p>
            <a:r>
              <a:rPr lang="en-US" dirty="0" smtClean="0"/>
              <a:t>Cummins Confidential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96938" y="0"/>
            <a:ext cx="7966075" cy="890588"/>
          </a:xfrm>
        </p:spPr>
        <p:txBody>
          <a:bodyPr/>
          <a:lstStyle/>
          <a:p>
            <a:r>
              <a:rPr lang="en-US" smtClean="0"/>
              <a:t>Key Points Certified Tier4i</a:t>
            </a:r>
          </a:p>
        </p:txBody>
      </p:sp>
      <p:sp>
        <p:nvSpPr>
          <p:cNvPr id="6147" name="Content Placeholder 2"/>
          <p:cNvSpPr>
            <a:spLocks noGrp="1"/>
          </p:cNvSpPr>
          <p:nvPr>
            <p:ph idx="1"/>
          </p:nvPr>
        </p:nvSpPr>
        <p:spPr>
          <a:xfrm>
            <a:off x="939800" y="1063256"/>
            <a:ext cx="7937500" cy="4888282"/>
          </a:xfrm>
        </p:spPr>
        <p:txBody>
          <a:bodyPr/>
          <a:lstStyle/>
          <a:p>
            <a:r>
              <a:rPr lang="en-US" dirty="0" smtClean="0"/>
              <a:t>Only Cummins &amp; CAT has a EPA certified Tier4i Genset</a:t>
            </a:r>
          </a:p>
          <a:p>
            <a:r>
              <a:rPr lang="en-US" dirty="0" smtClean="0"/>
              <a:t>CAT 800kw node uses On Engine solution, No Aftertreatment.</a:t>
            </a:r>
          </a:p>
          <a:p>
            <a:r>
              <a:rPr lang="en-US" dirty="0" smtClean="0"/>
              <a:t>CAT does not have a Tier4i product from 800kw – 1650kw</a:t>
            </a:r>
          </a:p>
          <a:p>
            <a:r>
              <a:rPr lang="en-US" dirty="0" smtClean="0"/>
              <a:t>Cummins has product across the range.</a:t>
            </a:r>
          </a:p>
          <a:p>
            <a:r>
              <a:rPr lang="en-US" dirty="0" smtClean="0"/>
              <a:t>Only Cummins has a BOTH Tier4i and Tier4 Final certified product.</a:t>
            </a:r>
          </a:p>
          <a:p>
            <a:pPr>
              <a:buNone/>
            </a:pPr>
            <a:endParaRPr lang="en-US" dirty="0" smtClean="0"/>
          </a:p>
          <a:p>
            <a:pPr>
              <a:buFont typeface="Wingdings" pitchFamily="2" charset="2"/>
              <a:buNone/>
            </a:pPr>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6148" name="Footer Placeholder 3"/>
          <p:cNvSpPr>
            <a:spLocks noGrp="1"/>
          </p:cNvSpPr>
          <p:nvPr>
            <p:ph type="ftr" sz="quarter" idx="11"/>
          </p:nvPr>
        </p:nvSpPr>
        <p:spPr>
          <a:noFill/>
        </p:spPr>
        <p:txBody>
          <a:bodyPr/>
          <a:lstStyle/>
          <a:p>
            <a:r>
              <a:rPr lang="en-US" smtClean="0">
                <a:latin typeface="Arial" pitchFamily="34" charset="0"/>
                <a:cs typeface="Arial" pitchFamily="34" charset="0"/>
              </a:rPr>
              <a:t>Cummins Confidential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20738" y="179388"/>
            <a:ext cx="7966075" cy="438150"/>
          </a:xfrm>
        </p:spPr>
        <p:txBody>
          <a:bodyPr>
            <a:normAutofit fontScale="90000"/>
          </a:bodyPr>
          <a:lstStyle/>
          <a:p>
            <a:r>
              <a:rPr lang="en-US" smtClean="0"/>
              <a:t>EPA Tier4F Competitive Genset Comparison</a:t>
            </a:r>
          </a:p>
        </p:txBody>
      </p:sp>
      <p:sp>
        <p:nvSpPr>
          <p:cNvPr id="8195" name="Footer Placeholder 3"/>
          <p:cNvSpPr>
            <a:spLocks noGrp="1"/>
          </p:cNvSpPr>
          <p:nvPr>
            <p:ph type="ftr" sz="quarter" idx="11"/>
          </p:nvPr>
        </p:nvSpPr>
        <p:spPr>
          <a:noFill/>
        </p:spPr>
        <p:txBody>
          <a:bodyPr/>
          <a:lstStyle/>
          <a:p>
            <a:r>
              <a:rPr lang="en-US" smtClean="0">
                <a:latin typeface="Arial" pitchFamily="34" charset="0"/>
                <a:cs typeface="Arial" pitchFamily="34" charset="0"/>
              </a:rPr>
              <a:t>Cummins Confidential</a:t>
            </a:r>
          </a:p>
        </p:txBody>
      </p:sp>
      <p:graphicFrame>
        <p:nvGraphicFramePr>
          <p:cNvPr id="5" name="Table 4"/>
          <p:cNvGraphicFramePr>
            <a:graphicFrameLocks noGrp="1"/>
          </p:cNvGraphicFramePr>
          <p:nvPr/>
        </p:nvGraphicFramePr>
        <p:xfrm>
          <a:off x="779463" y="1049338"/>
          <a:ext cx="7974768" cy="4901756"/>
        </p:xfrm>
        <a:graphic>
          <a:graphicData uri="http://schemas.openxmlformats.org/drawingml/2006/table">
            <a:tbl>
              <a:tblPr firstRow="1" bandRow="1">
                <a:tableStyleId>{5C22544A-7EE6-4342-B048-85BDC9FD1C3A}</a:tableStyleId>
              </a:tblPr>
              <a:tblGrid>
                <a:gridCol w="1439057"/>
                <a:gridCol w="2383436"/>
                <a:gridCol w="3354800"/>
                <a:gridCol w="797475"/>
              </a:tblGrid>
              <a:tr h="498666">
                <a:tc>
                  <a:txBody>
                    <a:bodyPr/>
                    <a:lstStyle/>
                    <a:p>
                      <a:r>
                        <a:rPr lang="en-US" dirty="0" smtClean="0"/>
                        <a:t>Attribute</a:t>
                      </a:r>
                      <a:endParaRPr lang="en-US" dirty="0"/>
                    </a:p>
                  </a:txBody>
                  <a:tcPr/>
                </a:tc>
                <a:tc>
                  <a:txBody>
                    <a:bodyPr/>
                    <a:lstStyle/>
                    <a:p>
                      <a:r>
                        <a:rPr lang="en-US" dirty="0" smtClean="0"/>
                        <a:t>ECO Tier 4F</a:t>
                      </a:r>
                      <a:endParaRPr lang="en-US" dirty="0"/>
                    </a:p>
                  </a:txBody>
                  <a:tcPr/>
                </a:tc>
                <a:tc>
                  <a:txBody>
                    <a:bodyPr/>
                    <a:lstStyle/>
                    <a:p>
                      <a:r>
                        <a:rPr lang="en-US" dirty="0" smtClean="0"/>
                        <a:t>MTU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a:t>
                      </a:r>
                    </a:p>
                  </a:txBody>
                  <a:tcPr>
                    <a:solidFill>
                      <a:srgbClr val="FFC000"/>
                    </a:solidFill>
                  </a:tcPr>
                </a:tc>
              </a:tr>
              <a:tr h="663419">
                <a:tc>
                  <a:txBody>
                    <a:bodyPr/>
                    <a:lstStyle/>
                    <a:p>
                      <a:r>
                        <a:rPr lang="en-US" dirty="0" smtClean="0"/>
                        <a:t>Engine</a:t>
                      </a:r>
                      <a:endParaRPr lang="en-US" dirty="0"/>
                    </a:p>
                  </a:txBody>
                  <a:tcPr>
                    <a:solidFill>
                      <a:schemeClr val="accent1">
                        <a:lumMod val="20000"/>
                        <a:lumOff val="80000"/>
                      </a:schemeClr>
                    </a:solidFill>
                  </a:tcPr>
                </a:tc>
                <a:tc>
                  <a:txBody>
                    <a:bodyPr/>
                    <a:lstStyle/>
                    <a:p>
                      <a:r>
                        <a:rPr lang="en-US" dirty="0" smtClean="0"/>
                        <a:t>QST30,</a:t>
                      </a:r>
                      <a:r>
                        <a:rPr lang="en-US" baseline="0" dirty="0" smtClean="0"/>
                        <a:t> </a:t>
                      </a:r>
                      <a:r>
                        <a:rPr lang="en-US" dirty="0" smtClean="0"/>
                        <a:t>QSK50, QSK60, QSK78</a:t>
                      </a:r>
                      <a:endParaRPr lang="en-US" dirty="0"/>
                    </a:p>
                  </a:txBody>
                  <a:tcPr>
                    <a:solidFill>
                      <a:schemeClr val="accent1">
                        <a:lumMod val="20000"/>
                        <a:lumOff val="80000"/>
                      </a:schemeClr>
                    </a:solidFill>
                  </a:tcPr>
                </a:tc>
                <a:tc>
                  <a:txBody>
                    <a:bodyPr/>
                    <a:lstStyle/>
                    <a:p>
                      <a:r>
                        <a:rPr lang="en-US" dirty="0" smtClean="0"/>
                        <a:t> Series</a:t>
                      </a:r>
                      <a:r>
                        <a:rPr lang="en-US" baseline="0" dirty="0" smtClean="0"/>
                        <a:t> 4000, V16, 12, </a:t>
                      </a:r>
                      <a:r>
                        <a:rPr lang="en-US" baseline="0" smtClean="0"/>
                        <a:t>20 </a:t>
                      </a:r>
                      <a:endParaRPr lang="en-US" dirty="0"/>
                    </a:p>
                  </a:txBody>
                  <a:tcPr>
                    <a:solidFill>
                      <a:schemeClr val="accent1">
                        <a:lumMod val="20000"/>
                        <a:lumOff val="80000"/>
                      </a:schemeClr>
                    </a:solidFill>
                  </a:tcPr>
                </a:tc>
                <a:tc>
                  <a:txBody>
                    <a:bodyPr/>
                    <a:lstStyle/>
                    <a:p>
                      <a:endParaRPr lang="en-US" dirty="0"/>
                    </a:p>
                  </a:txBody>
                  <a:tcPr>
                    <a:solidFill>
                      <a:schemeClr val="accent1">
                        <a:lumMod val="40000"/>
                        <a:lumOff val="60000"/>
                      </a:schemeClr>
                    </a:solidFill>
                  </a:tcPr>
                </a:tc>
              </a:tr>
              <a:tr h="947741">
                <a:tc>
                  <a:txBody>
                    <a:bodyPr/>
                    <a:lstStyle/>
                    <a:p>
                      <a:r>
                        <a:rPr lang="en-US" dirty="0" smtClean="0"/>
                        <a:t>Power Node (</a:t>
                      </a:r>
                      <a:r>
                        <a:rPr lang="en-US" dirty="0" err="1" smtClean="0"/>
                        <a:t>kw</a:t>
                      </a:r>
                      <a:r>
                        <a:rPr lang="en-US" dirty="0" smtClean="0"/>
                        <a:t>)</a:t>
                      </a:r>
                      <a:endParaRPr lang="en-US" dirty="0"/>
                    </a:p>
                  </a:txBody>
                  <a:tcPr>
                    <a:solidFill>
                      <a:schemeClr val="accent1">
                        <a:lumMod val="20000"/>
                        <a:lumOff val="80000"/>
                      </a:schemeClr>
                    </a:solidFill>
                  </a:tcPr>
                </a:tc>
                <a:tc>
                  <a:txBody>
                    <a:bodyPr/>
                    <a:lstStyle/>
                    <a:p>
                      <a:r>
                        <a:rPr lang="en-US" dirty="0" smtClean="0"/>
                        <a:t>750-1000,1200-1500,</a:t>
                      </a:r>
                      <a:r>
                        <a:rPr lang="en-US" baseline="0" dirty="0" smtClean="0"/>
                        <a:t> </a:t>
                      </a:r>
                      <a:r>
                        <a:rPr lang="en-US" dirty="0" smtClean="0"/>
                        <a:t>1750-2250, 2500-2750</a:t>
                      </a:r>
                      <a:endParaRPr lang="en-US" dirty="0"/>
                    </a:p>
                  </a:txBody>
                  <a:tcPr>
                    <a:solidFill>
                      <a:schemeClr val="accent1">
                        <a:lumMod val="20000"/>
                        <a:lumOff val="80000"/>
                      </a:schemeClr>
                    </a:solidFill>
                  </a:tcPr>
                </a:tc>
                <a:tc>
                  <a:txBody>
                    <a:bodyPr/>
                    <a:lstStyle/>
                    <a:p>
                      <a:r>
                        <a:rPr lang="en-US" dirty="0" smtClean="0"/>
                        <a:t>600</a:t>
                      </a:r>
                      <a:r>
                        <a:rPr lang="en-US" baseline="0" dirty="0" smtClean="0"/>
                        <a:t> - 3250kw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solidFill>
                      <a:schemeClr val="accent1">
                        <a:lumMod val="20000"/>
                        <a:lumOff val="80000"/>
                      </a:schemeClr>
                    </a:solidFill>
                  </a:tcPr>
                </a:tc>
                <a:tc>
                  <a:txBody>
                    <a:bodyPr/>
                    <a:lstStyle/>
                    <a:p>
                      <a:endParaRPr lang="en-US" dirty="0"/>
                    </a:p>
                  </a:txBody>
                  <a:tcPr>
                    <a:solidFill>
                      <a:schemeClr val="accent1">
                        <a:lumMod val="40000"/>
                        <a:lumOff val="60000"/>
                      </a:schemeClr>
                    </a:solidFill>
                  </a:tcPr>
                </a:tc>
              </a:tr>
              <a:tr h="426591">
                <a:tc>
                  <a:txBody>
                    <a:bodyPr/>
                    <a:lstStyle/>
                    <a:p>
                      <a:r>
                        <a:rPr lang="en-US" dirty="0" smtClean="0"/>
                        <a:t>Availability</a:t>
                      </a:r>
                      <a:endParaRPr lang="en-US" dirty="0"/>
                    </a:p>
                  </a:txBody>
                  <a:tcPr>
                    <a:solidFill>
                      <a:schemeClr val="accent1">
                        <a:lumMod val="20000"/>
                        <a:lumOff val="80000"/>
                      </a:schemeClr>
                    </a:solidFill>
                  </a:tcPr>
                </a:tc>
                <a:tc>
                  <a:txBody>
                    <a:bodyPr/>
                    <a:lstStyle/>
                    <a:p>
                      <a:r>
                        <a:rPr lang="en-US" dirty="0" smtClean="0"/>
                        <a:t> Now</a:t>
                      </a:r>
                      <a:endParaRPr lang="en-US"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p>
                  </a:txBody>
                  <a:tcPr>
                    <a:solidFill>
                      <a:schemeClr val="accent1">
                        <a:lumMod val="20000"/>
                        <a:lumOff val="80000"/>
                      </a:schemeClr>
                    </a:solidFill>
                  </a:tcPr>
                </a:tc>
                <a:tc>
                  <a:txBody>
                    <a:bodyPr/>
                    <a:lstStyle/>
                    <a:p>
                      <a:endParaRPr lang="en-US" dirty="0"/>
                    </a:p>
                  </a:txBody>
                  <a:tcPr>
                    <a:solidFill>
                      <a:schemeClr val="accent1">
                        <a:lumMod val="40000"/>
                        <a:lumOff val="60000"/>
                      </a:schemeClr>
                    </a:solidFill>
                  </a:tcPr>
                </a:tc>
              </a:tr>
              <a:tr h="663419">
                <a:tc>
                  <a:txBody>
                    <a:bodyPr/>
                    <a:lstStyle/>
                    <a:p>
                      <a:r>
                        <a:rPr lang="en-US" dirty="0" smtClean="0"/>
                        <a:t>Certification</a:t>
                      </a:r>
                      <a:endParaRPr lang="en-US" dirty="0"/>
                    </a:p>
                  </a:txBody>
                  <a:tcPr>
                    <a:solidFill>
                      <a:schemeClr val="accent1">
                        <a:lumMod val="20000"/>
                        <a:lumOff val="80000"/>
                      </a:schemeClr>
                    </a:solidFill>
                  </a:tcPr>
                </a:tc>
                <a:tc>
                  <a:txBody>
                    <a:bodyPr/>
                    <a:lstStyle/>
                    <a:p>
                      <a:r>
                        <a:rPr lang="en-US" dirty="0" smtClean="0"/>
                        <a:t>Tier4F</a:t>
                      </a:r>
                      <a:r>
                        <a:rPr lang="en-US" baseline="0" dirty="0" smtClean="0"/>
                        <a:t> Certified</a:t>
                      </a:r>
                      <a:endParaRPr lang="en-US"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T4F Verified/Capable</a:t>
                      </a:r>
                    </a:p>
                  </a:txBody>
                  <a:tcPr>
                    <a:solidFill>
                      <a:schemeClr val="accent1">
                        <a:lumMod val="20000"/>
                        <a:lumOff val="80000"/>
                      </a:schemeClr>
                    </a:solidFill>
                  </a:tcPr>
                </a:tc>
                <a:tc>
                  <a:txBody>
                    <a:bodyPr/>
                    <a:lstStyle/>
                    <a:p>
                      <a:endParaRPr lang="en-US" dirty="0"/>
                    </a:p>
                  </a:txBody>
                  <a:tcPr>
                    <a:solidFill>
                      <a:schemeClr val="accent1">
                        <a:lumMod val="40000"/>
                        <a:lumOff val="60000"/>
                      </a:schemeClr>
                    </a:solidFill>
                  </a:tcPr>
                </a:tc>
              </a:tr>
              <a:tr h="754179">
                <a:tc>
                  <a:txBody>
                    <a:bodyPr/>
                    <a:lstStyle/>
                    <a:p>
                      <a:r>
                        <a:rPr lang="en-US" dirty="0" smtClean="0"/>
                        <a:t>AT Solution</a:t>
                      </a:r>
                      <a:endParaRPr lang="en-US" dirty="0"/>
                    </a:p>
                  </a:txBody>
                  <a:tcPr>
                    <a:solidFill>
                      <a:schemeClr val="accent1">
                        <a:lumMod val="20000"/>
                        <a:lumOff val="80000"/>
                      </a:schemeClr>
                    </a:solidFill>
                  </a:tcPr>
                </a:tc>
                <a:tc>
                  <a:txBody>
                    <a:bodyPr/>
                    <a:lstStyle/>
                    <a:p>
                      <a:r>
                        <a:rPr lang="en-US" dirty="0" smtClean="0"/>
                        <a:t>HTR/DPF/SCR</a:t>
                      </a:r>
                      <a:endParaRPr lang="en-US" dirty="0"/>
                    </a:p>
                  </a:txBody>
                  <a:tcPr>
                    <a:solidFill>
                      <a:schemeClr val="accent1">
                        <a:lumMod val="20000"/>
                        <a:lumOff val="80000"/>
                      </a:schemeClr>
                    </a:solidFill>
                  </a:tcPr>
                </a:tc>
                <a:tc>
                  <a:txBody>
                    <a:bodyPr/>
                    <a:lstStyle/>
                    <a:p>
                      <a:r>
                        <a:rPr lang="en-US" dirty="0" smtClean="0"/>
                        <a:t>Combination of </a:t>
                      </a:r>
                      <a:r>
                        <a:rPr lang="en-US" b="0" dirty="0" smtClean="0"/>
                        <a:t>DPF/SCR as required. </a:t>
                      </a:r>
                    </a:p>
                  </a:txBody>
                  <a:tcPr>
                    <a:solidFill>
                      <a:schemeClr val="accent1">
                        <a:lumMod val="20000"/>
                        <a:lumOff val="80000"/>
                      </a:schemeClr>
                    </a:solidFill>
                  </a:tcPr>
                </a:tc>
                <a:tc>
                  <a:txBody>
                    <a:bodyPr/>
                    <a:lstStyle/>
                    <a:p>
                      <a:endParaRPr lang="en-US" dirty="0"/>
                    </a:p>
                  </a:txBody>
                  <a:tcPr>
                    <a:solidFill>
                      <a:schemeClr val="accent1">
                        <a:lumMod val="40000"/>
                        <a:lumOff val="60000"/>
                      </a:schemeClr>
                    </a:solidFill>
                  </a:tcPr>
                </a:tc>
              </a:tr>
              <a:tr h="947741">
                <a:tc>
                  <a:txBody>
                    <a:bodyPr/>
                    <a:lstStyle/>
                    <a:p>
                      <a:r>
                        <a:rPr lang="en-US" dirty="0" smtClean="0"/>
                        <a:t>DEF Dosers</a:t>
                      </a:r>
                      <a:endParaRPr lang="en-US" dirty="0"/>
                    </a:p>
                  </a:txBody>
                  <a:tcPr>
                    <a:solidFill>
                      <a:schemeClr val="accent1">
                        <a:lumMod val="20000"/>
                        <a:lumOff val="80000"/>
                      </a:schemeClr>
                    </a:solidFill>
                  </a:tcPr>
                </a:tc>
                <a:tc>
                  <a:txBody>
                    <a:bodyPr/>
                    <a:lstStyle/>
                    <a:p>
                      <a:r>
                        <a:rPr lang="en-US" dirty="0" smtClean="0"/>
                        <a:t>Airless DEF injection, Self cleaning injectors</a:t>
                      </a:r>
                      <a:endParaRPr lang="en-US" dirty="0"/>
                    </a:p>
                  </a:txBody>
                  <a:tcPr>
                    <a:solidFill>
                      <a:schemeClr val="accent1">
                        <a:lumMod val="20000"/>
                        <a:lumOff val="80000"/>
                      </a:schemeClr>
                    </a:solidFill>
                  </a:tcPr>
                </a:tc>
                <a:tc>
                  <a:txBody>
                    <a:bodyPr/>
                    <a:lstStyle/>
                    <a:p>
                      <a:r>
                        <a:rPr lang="en-US" dirty="0" smtClean="0"/>
                        <a:t>Airless DEF injection,</a:t>
                      </a:r>
                      <a:r>
                        <a:rPr lang="en-US" baseline="0" dirty="0" smtClean="0"/>
                        <a:t> also uses Trim </a:t>
                      </a:r>
                      <a:r>
                        <a:rPr lang="en-US" baseline="0" dirty="0" err="1" smtClean="0"/>
                        <a:t>Nox</a:t>
                      </a:r>
                      <a:r>
                        <a:rPr lang="en-US" baseline="0" dirty="0" smtClean="0"/>
                        <a:t> Technology. DEF Heater provided</a:t>
                      </a:r>
                      <a:endParaRPr lang="en-US" dirty="0"/>
                    </a:p>
                  </a:txBody>
                  <a:tcPr>
                    <a:solidFill>
                      <a:schemeClr val="accent1">
                        <a:lumMod val="20000"/>
                        <a:lumOff val="80000"/>
                      </a:schemeClr>
                    </a:solidFill>
                  </a:tcPr>
                </a:tc>
                <a:tc>
                  <a:txBody>
                    <a:bodyPr/>
                    <a:lstStyle/>
                    <a:p>
                      <a:endParaRPr lang="en-US" dirty="0"/>
                    </a:p>
                  </a:txBody>
                  <a:tcPr>
                    <a:solidFill>
                      <a:schemeClr val="accent1">
                        <a:lumMod val="40000"/>
                        <a:lumOff val="60000"/>
                      </a:schemeClr>
                    </a:solidFill>
                  </a:tcPr>
                </a:tc>
              </a:tr>
            </a:tbl>
          </a:graphicData>
        </a:graphic>
      </p:graphicFrame>
      <p:sp>
        <p:nvSpPr>
          <p:cNvPr id="8238" name="TextBox 6"/>
          <p:cNvSpPr txBox="1">
            <a:spLocks noChangeArrowheads="1"/>
          </p:cNvSpPr>
          <p:nvPr/>
        </p:nvSpPr>
        <p:spPr bwMode="auto">
          <a:xfrm>
            <a:off x="8094663" y="1708150"/>
            <a:ext cx="390525" cy="3713163"/>
          </a:xfrm>
          <a:prstGeom prst="rect">
            <a:avLst/>
          </a:prstGeom>
          <a:noFill/>
          <a:ln w="9525">
            <a:noFill/>
            <a:miter lim="800000"/>
            <a:headEnd/>
            <a:tailEnd/>
          </a:ln>
        </p:spPr>
        <p:txBody>
          <a:bodyPr>
            <a:spAutoFit/>
          </a:bodyPr>
          <a:lstStyle/>
          <a:p>
            <a:pPr>
              <a:buFont typeface="Wingdings" pitchFamily="2" charset="2"/>
              <a:buNone/>
            </a:pPr>
            <a:r>
              <a:rPr lang="en-US" sz="2400"/>
              <a:t>NO</a:t>
            </a:r>
          </a:p>
          <a:p>
            <a:pPr>
              <a:buFont typeface="Wingdings" pitchFamily="2" charset="2"/>
              <a:buNone/>
            </a:pPr>
            <a:endParaRPr lang="en-US" sz="800"/>
          </a:p>
          <a:p>
            <a:pPr>
              <a:buFont typeface="Wingdings" pitchFamily="2" charset="2"/>
              <a:buNone/>
            </a:pPr>
            <a:r>
              <a:rPr lang="en-US" sz="2400"/>
              <a:t>PRODUCT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Questions</a:t>
            </a:r>
          </a:p>
        </p:txBody>
      </p:sp>
      <p:pic>
        <p:nvPicPr>
          <p:cNvPr id="37891" name="Picture 3" descr="MCj04315120000[1]"/>
          <p:cNvPicPr>
            <a:picLocks noChangeAspect="1" noChangeArrowheads="1"/>
          </p:cNvPicPr>
          <p:nvPr/>
        </p:nvPicPr>
        <p:blipFill>
          <a:blip r:embed="rId3" cstate="print"/>
          <a:srcRect/>
          <a:stretch>
            <a:fillRect/>
          </a:stretch>
        </p:blipFill>
        <p:spPr bwMode="auto">
          <a:xfrm>
            <a:off x="3816350" y="2492375"/>
            <a:ext cx="1828800" cy="1828800"/>
          </a:xfrm>
          <a:prstGeom prst="rect">
            <a:avLst/>
          </a:prstGeom>
          <a:noFill/>
          <a:ln w="9525">
            <a:noFill/>
            <a:miter lim="800000"/>
            <a:headEnd/>
            <a:tailEnd/>
          </a:ln>
        </p:spPr>
      </p:pic>
    </p:spTree>
    <p:extLst>
      <p:ext uri="{BB962C8B-B14F-4D97-AF65-F5344CB8AC3E}">
        <p14:creationId xmlns:p14="http://schemas.microsoft.com/office/powerpoint/2010/main" xmlns="" val="17652457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smtClean="0">
                <a:ea typeface="Arial" pitchFamily="34" charset="0"/>
              </a:rPr>
              <a:t/>
            </a:r>
            <a:br>
              <a:rPr lang="en-US" smtClean="0">
                <a:ea typeface="Arial" pitchFamily="34" charset="0"/>
              </a:rPr>
            </a:br>
            <a:r>
              <a:rPr lang="en-US" sz="2000" smtClean="0">
                <a:ea typeface="Arial" pitchFamily="34" charset="0"/>
              </a:rPr>
              <a:t>EPA NSPS allowed Emissions</a:t>
            </a:r>
            <a:br>
              <a:rPr lang="en-US" sz="2000" smtClean="0">
                <a:ea typeface="Arial" pitchFamily="34" charset="0"/>
              </a:rPr>
            </a:br>
            <a:r>
              <a:rPr lang="en-US" sz="2000" smtClean="0">
                <a:ea typeface="Arial" pitchFamily="34" charset="0"/>
              </a:rPr>
              <a:t>Product built Jan 2011 or newer  </a:t>
            </a:r>
            <a:r>
              <a:rPr lang="en-US" smtClean="0">
                <a:ea typeface="Arial" pitchFamily="34" charset="0"/>
              </a:rPr>
              <a:t/>
            </a:r>
            <a:br>
              <a:rPr lang="en-US" smtClean="0">
                <a:ea typeface="Arial" pitchFamily="34" charset="0"/>
              </a:rPr>
            </a:br>
            <a:endParaRPr lang="en-US" smtClean="0">
              <a:ea typeface="Arial" pitchFamily="34" charset="0"/>
            </a:endParaRPr>
          </a:p>
        </p:txBody>
      </p:sp>
      <p:sp>
        <p:nvSpPr>
          <p:cNvPr id="40964" name="Rectangle 3"/>
          <p:cNvSpPr>
            <a:spLocks noGrp="1" noChangeArrowheads="1"/>
          </p:cNvSpPr>
          <p:nvPr>
            <p:ph idx="1"/>
          </p:nvPr>
        </p:nvSpPr>
        <p:spPr/>
        <p:txBody>
          <a:bodyPr/>
          <a:lstStyle/>
          <a:p>
            <a:pPr lvl="1">
              <a:buFont typeface="Arial" pitchFamily="34" charset="0"/>
              <a:buNone/>
            </a:pPr>
            <a:r>
              <a:rPr lang="en-US" sz="2000" b="1" smtClean="0"/>
              <a:t>Exhaust Constituent	T4i (2011)	T4F (2015)	Loco</a:t>
            </a:r>
          </a:p>
          <a:p>
            <a:pPr lvl="1">
              <a:buFont typeface="Arial" pitchFamily="34" charset="0"/>
              <a:buNone/>
            </a:pPr>
            <a:r>
              <a:rPr lang="en-US" sz="2000" smtClean="0"/>
              <a:t>					(g/kw-hr)	 (g/kw-hr)     (g/kw-hr)</a:t>
            </a:r>
          </a:p>
          <a:p>
            <a:pPr lvl="1">
              <a:buFont typeface="Arial" pitchFamily="34" charset="0"/>
              <a:buNone/>
            </a:pPr>
            <a:r>
              <a:rPr lang="en-US" sz="2000" smtClean="0"/>
              <a:t>Nitric Oxides </a:t>
            </a:r>
            <a:r>
              <a:rPr lang="en-US" sz="2000" b="1" smtClean="0"/>
              <a:t>(NOx)		0.67		.067		1.7</a:t>
            </a:r>
          </a:p>
          <a:p>
            <a:pPr lvl="1">
              <a:buFont typeface="Arial" pitchFamily="34" charset="0"/>
              <a:buNone/>
            </a:pPr>
            <a:r>
              <a:rPr lang="en-US" sz="2000" smtClean="0"/>
              <a:t>Hydrocarbons</a:t>
            </a:r>
            <a:r>
              <a:rPr lang="en-US" sz="2000" b="1" smtClean="0"/>
              <a:t> (HC)		0.40		0.19		.19</a:t>
            </a:r>
          </a:p>
          <a:p>
            <a:pPr lvl="1">
              <a:buFont typeface="Arial" pitchFamily="34" charset="0"/>
              <a:buNone/>
            </a:pPr>
            <a:r>
              <a:rPr lang="en-US" sz="2000" smtClean="0"/>
              <a:t>Carbon Monoxide </a:t>
            </a:r>
            <a:r>
              <a:rPr lang="en-US" sz="2000" b="1" smtClean="0"/>
              <a:t>(CO)	3.50		3.50		2.0</a:t>
            </a:r>
          </a:p>
          <a:p>
            <a:pPr lvl="1">
              <a:buFont typeface="Arial" pitchFamily="34" charset="0"/>
              <a:buNone/>
            </a:pPr>
            <a:r>
              <a:rPr lang="en-US" sz="2000" smtClean="0"/>
              <a:t>Particulate Matter </a:t>
            </a:r>
            <a:r>
              <a:rPr lang="en-US" sz="2000" b="1" smtClean="0"/>
              <a:t>(PM)	0.10		0.03		.04</a:t>
            </a:r>
          </a:p>
        </p:txBody>
      </p:sp>
      <p:sp>
        <p:nvSpPr>
          <p:cNvPr id="19460" name="Slide Number Placeholder 5"/>
          <p:cNvSpPr>
            <a:spLocks noGrp="1"/>
          </p:cNvSpPr>
          <p:nvPr>
            <p:ph type="sldNum" sz="quarter" idx="12"/>
          </p:nvPr>
        </p:nvSpPr>
        <p:spPr bwMode="auto">
          <a:xfrm>
            <a:off x="744538" y="6330950"/>
            <a:ext cx="722312" cy="47625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fld id="{DEB9A813-C3EB-4869-A582-CE8828EF25AC}" type="slidenum">
              <a:rPr lang="en-US" smtClean="0">
                <a:latin typeface="Arial" pitchFamily="34" charset="0"/>
                <a:cs typeface="Arial" pitchFamily="34" charset="0"/>
              </a:rPr>
              <a:pPr>
                <a:buFont typeface="Wingdings" pitchFamily="2" charset="2"/>
                <a:buChar char="§"/>
              </a:pPr>
              <a:t>5</a:t>
            </a:fld>
            <a:endParaRPr lang="en-US"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fade">
                                      <p:cBhvr>
                                        <p:cTn id="7" dur="500"/>
                                        <p:tgtEl>
                                          <p:spTgt spid="4096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4">
                                            <p:txEl>
                                              <p:pRg st="1" end="1"/>
                                            </p:txEl>
                                          </p:spTgt>
                                        </p:tgtEl>
                                        <p:attrNameLst>
                                          <p:attrName>style.visibility</p:attrName>
                                        </p:attrNameLst>
                                      </p:cBhvr>
                                      <p:to>
                                        <p:strVal val="visible"/>
                                      </p:to>
                                    </p:set>
                                    <p:animEffect transition="in" filter="fade">
                                      <p:cBhvr>
                                        <p:cTn id="10" dur="500"/>
                                        <p:tgtEl>
                                          <p:spTgt spid="4096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4">
                                            <p:txEl>
                                              <p:pRg st="2" end="2"/>
                                            </p:txEl>
                                          </p:spTgt>
                                        </p:tgtEl>
                                        <p:attrNameLst>
                                          <p:attrName>style.visibility</p:attrName>
                                        </p:attrNameLst>
                                      </p:cBhvr>
                                      <p:to>
                                        <p:strVal val="visible"/>
                                      </p:to>
                                    </p:set>
                                    <p:animEffect transition="in" filter="fade">
                                      <p:cBhvr>
                                        <p:cTn id="13" dur="500"/>
                                        <p:tgtEl>
                                          <p:spTgt spid="4096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64">
                                            <p:txEl>
                                              <p:pRg st="3" end="3"/>
                                            </p:txEl>
                                          </p:spTgt>
                                        </p:tgtEl>
                                        <p:attrNameLst>
                                          <p:attrName>style.visibility</p:attrName>
                                        </p:attrNameLst>
                                      </p:cBhvr>
                                      <p:to>
                                        <p:strVal val="visible"/>
                                      </p:to>
                                    </p:set>
                                    <p:animEffect transition="in" filter="fade">
                                      <p:cBhvr>
                                        <p:cTn id="16" dur="500"/>
                                        <p:tgtEl>
                                          <p:spTgt spid="4096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964">
                                            <p:txEl>
                                              <p:pRg st="4" end="4"/>
                                            </p:txEl>
                                          </p:spTgt>
                                        </p:tgtEl>
                                        <p:attrNameLst>
                                          <p:attrName>style.visibility</p:attrName>
                                        </p:attrNameLst>
                                      </p:cBhvr>
                                      <p:to>
                                        <p:strVal val="visible"/>
                                      </p:to>
                                    </p:set>
                                    <p:animEffect transition="in" filter="fade">
                                      <p:cBhvr>
                                        <p:cTn id="19" dur="500"/>
                                        <p:tgtEl>
                                          <p:spTgt spid="4096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964">
                                            <p:txEl>
                                              <p:pRg st="5" end="5"/>
                                            </p:txEl>
                                          </p:spTgt>
                                        </p:tgtEl>
                                        <p:attrNameLst>
                                          <p:attrName>style.visibility</p:attrName>
                                        </p:attrNameLst>
                                      </p:cBhvr>
                                      <p:to>
                                        <p:strVal val="visible"/>
                                      </p:to>
                                    </p:set>
                                    <p:animEffect transition="in" filter="fade">
                                      <p:cBhvr>
                                        <p:cTn id="22" dur="500"/>
                                        <p:tgtEl>
                                          <p:spTgt spid="4096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sz="2000" b="1" smtClean="0">
                <a:ea typeface="Arial" pitchFamily="34" charset="0"/>
              </a:rPr>
              <a:t>ENVIRONMENTAL PROTECTION AGENCY</a:t>
            </a:r>
            <a:r>
              <a:rPr lang="en-US" b="1" smtClean="0">
                <a:ea typeface="Arial" pitchFamily="34" charset="0"/>
              </a:rPr>
              <a:t/>
            </a:r>
            <a:br>
              <a:rPr lang="en-US" b="1" smtClean="0">
                <a:ea typeface="Arial" pitchFamily="34" charset="0"/>
              </a:rPr>
            </a:br>
            <a:r>
              <a:rPr lang="en-US" sz="2000" b="1" smtClean="0">
                <a:ea typeface="Arial" pitchFamily="34" charset="0"/>
              </a:rPr>
              <a:t>FEDERAL LAW APPLIES TO ALL US STATES AND TERRITORIES</a:t>
            </a:r>
            <a:br>
              <a:rPr lang="en-US" sz="2000" b="1" smtClean="0">
                <a:ea typeface="Arial" pitchFamily="34" charset="0"/>
              </a:rPr>
            </a:br>
            <a:r>
              <a:rPr lang="en-US" sz="2000" b="1" smtClean="0">
                <a:ea typeface="Arial" pitchFamily="34" charset="0"/>
              </a:rPr>
              <a:t>40 CFR Part 63</a:t>
            </a:r>
            <a:r>
              <a:rPr lang="en-US" b="1" smtClean="0">
                <a:ea typeface="Arial" pitchFamily="34" charset="0"/>
              </a:rPr>
              <a:t/>
            </a:r>
            <a:br>
              <a:rPr lang="en-US" b="1" smtClean="0">
                <a:ea typeface="Arial" pitchFamily="34" charset="0"/>
              </a:rPr>
            </a:br>
            <a:r>
              <a:rPr lang="en-US" sz="2000" b="1" smtClean="0">
                <a:ea typeface="Arial" pitchFamily="34" charset="0"/>
              </a:rPr>
              <a:t>[EPA-HQ-OAR-2008-0708, FRL-9756-4]</a:t>
            </a:r>
            <a:r>
              <a:rPr lang="en-US" b="1" smtClean="0">
                <a:ea typeface="Arial" pitchFamily="34" charset="0"/>
              </a:rPr>
              <a:t/>
            </a:r>
            <a:br>
              <a:rPr lang="en-US" b="1" smtClean="0">
                <a:ea typeface="Arial" pitchFamily="34" charset="0"/>
              </a:rPr>
            </a:br>
            <a:r>
              <a:rPr lang="en-US" sz="2000" b="1" smtClean="0">
                <a:ea typeface="Arial" pitchFamily="34" charset="0"/>
              </a:rPr>
              <a:t>RIN 2060-AQ58</a:t>
            </a:r>
            <a:endParaRPr lang="en-US" sz="2000" smtClean="0">
              <a:ea typeface="Arial" pitchFamily="34" charset="0"/>
            </a:endParaRPr>
          </a:p>
        </p:txBody>
      </p:sp>
      <p:sp>
        <p:nvSpPr>
          <p:cNvPr id="20483" name="Content Placeholder 2"/>
          <p:cNvSpPr>
            <a:spLocks noGrp="1"/>
          </p:cNvSpPr>
          <p:nvPr>
            <p:ph idx="1"/>
          </p:nvPr>
        </p:nvSpPr>
        <p:spPr>
          <a:xfrm>
            <a:off x="906463" y="1739900"/>
            <a:ext cx="8081962" cy="3802063"/>
          </a:xfrm>
        </p:spPr>
        <p:txBody>
          <a:bodyPr>
            <a:normAutofit fontScale="92500"/>
          </a:bodyPr>
          <a:lstStyle/>
          <a:p>
            <a:r>
              <a:rPr lang="en-US" sz="2000" smtClean="0"/>
              <a:t>Stationary Emergency – Demand Response </a:t>
            </a:r>
            <a:r>
              <a:rPr lang="en-US" sz="2000" u="sng" smtClean="0"/>
              <a:t>(pub 1/14/2013)</a:t>
            </a:r>
          </a:p>
          <a:p>
            <a:pPr lvl="1"/>
            <a:r>
              <a:rPr lang="en-US" smtClean="0"/>
              <a:t>Determined by the Reliability Coordinator issuance of Emergency Alert Level 2 (NERC EEA Level 2) </a:t>
            </a:r>
          </a:p>
          <a:p>
            <a:pPr lvl="2"/>
            <a:r>
              <a:rPr lang="en-US" smtClean="0"/>
              <a:t>EEA Level 2 defined by NERC standard EOP-002-3</a:t>
            </a:r>
          </a:p>
          <a:p>
            <a:pPr lvl="2"/>
            <a:r>
              <a:rPr lang="en-US" smtClean="0"/>
              <a:t>Limited operation up to 100 hours per year</a:t>
            </a:r>
          </a:p>
          <a:p>
            <a:pPr lvl="2"/>
            <a:r>
              <a:rPr lang="en-US" smtClean="0"/>
              <a:t>50 hrs/yr of non-emergency operation allowed to avert interruption of normal power supply. </a:t>
            </a:r>
          </a:p>
          <a:p>
            <a:pPr lvl="2"/>
            <a:r>
              <a:rPr lang="en-US" smtClean="0"/>
              <a:t>Counts against allowable 100 hours </a:t>
            </a:r>
            <a:endParaRPr lang="en-US" b="1" smtClean="0"/>
          </a:p>
          <a:p>
            <a:pPr lvl="2"/>
            <a:r>
              <a:rPr lang="en-US" smtClean="0"/>
              <a:t>Lots of record keeping</a:t>
            </a:r>
          </a:p>
          <a:p>
            <a:pPr lvl="2"/>
            <a:endParaRPr lang="en-US" sz="1600" smtClean="0"/>
          </a:p>
          <a:p>
            <a:pPr lvl="3">
              <a:buFont typeface="Wingdings" pitchFamily="2" charset="2"/>
              <a:buChar char="§"/>
            </a:pPr>
            <a:endParaRPr lang="en-US" sz="1600" smtClean="0"/>
          </a:p>
          <a:p>
            <a:endParaRPr lang="en-US" sz="1600" smtClean="0"/>
          </a:p>
          <a:p>
            <a:pPr>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1225" y="-36513"/>
            <a:ext cx="7966075" cy="890588"/>
          </a:xfrm>
        </p:spPr>
        <p:txBody>
          <a:bodyPr/>
          <a:lstStyle/>
          <a:p>
            <a:r>
              <a:rPr lang="en-US" sz="1800" b="1" smtClean="0">
                <a:ea typeface="Arial" pitchFamily="34" charset="0"/>
              </a:rPr>
              <a:t>SCR Inducement Background  </a:t>
            </a:r>
          </a:p>
        </p:txBody>
      </p:sp>
      <p:sp>
        <p:nvSpPr>
          <p:cNvPr id="21511" name="Footer Placeholder 3"/>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2057400" lvl="4" indent="-228600">
              <a:buFont typeface="Wingdings" pitchFamily="2" charset="2"/>
              <a:buChar char="§"/>
            </a:pPr>
            <a:endParaRPr lang="en-US"/>
          </a:p>
        </p:txBody>
      </p:sp>
      <p:sp>
        <p:nvSpPr>
          <p:cNvPr id="21510" name="Rectangle 7"/>
          <p:cNvSpPr>
            <a:spLocks noGrp="1" noChangeArrowheads="1"/>
          </p:cNvSpPr>
          <p:nvPr>
            <p:ph type="sldNum" sz="quarter" idx="12"/>
          </p:nvPr>
        </p:nvSpPr>
        <p:spPr bwMode="auto">
          <a:xfrm flipH="1">
            <a:off x="457200" y="6330950"/>
            <a:ext cx="287338" cy="47625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endParaRPr lang="en-US" smtClean="0">
              <a:latin typeface="Arial" pitchFamily="34" charset="0"/>
              <a:cs typeface="Arial" pitchFamily="34" charset="0"/>
            </a:endParaRPr>
          </a:p>
        </p:txBody>
      </p:sp>
      <p:pic>
        <p:nvPicPr>
          <p:cNvPr id="21507" name="Picture 2"/>
          <p:cNvPicPr>
            <a:picLocks noChangeAspect="1" noChangeArrowheads="1"/>
          </p:cNvPicPr>
          <p:nvPr/>
        </p:nvPicPr>
        <p:blipFill>
          <a:blip r:embed="rId3" cstate="print"/>
          <a:srcRect/>
          <a:stretch>
            <a:fillRect/>
          </a:stretch>
        </p:blipFill>
        <p:spPr bwMode="auto">
          <a:xfrm>
            <a:off x="1089025" y="728663"/>
            <a:ext cx="6864350" cy="5149850"/>
          </a:xfrm>
          <a:prstGeom prst="rect">
            <a:avLst/>
          </a:prstGeom>
          <a:noFill/>
          <a:ln w="12700" algn="ctr">
            <a:noFill/>
            <a:miter lim="800000"/>
            <a:headEnd/>
            <a:tailEnd/>
          </a:ln>
        </p:spPr>
      </p:pic>
      <p:sp>
        <p:nvSpPr>
          <p:cNvPr id="21508" name="Rounded Rectangle 6"/>
          <p:cNvSpPr>
            <a:spLocks noChangeArrowheads="1"/>
          </p:cNvSpPr>
          <p:nvPr/>
        </p:nvSpPr>
        <p:spPr bwMode="auto">
          <a:xfrm>
            <a:off x="1741488" y="3425825"/>
            <a:ext cx="5892800" cy="1770063"/>
          </a:xfrm>
          <a:prstGeom prst="roundRect">
            <a:avLst>
              <a:gd name="adj" fmla="val 16667"/>
            </a:avLst>
          </a:prstGeom>
          <a:noFill/>
          <a:ln w="38100" algn="ctr">
            <a:solidFill>
              <a:srgbClr val="EE2E24"/>
            </a:solidFill>
            <a:round/>
            <a:headEnd/>
            <a:tailEnd/>
          </a:ln>
        </p:spPr>
        <p:txBody>
          <a:bodyPr wrap="none" lIns="0" tIns="0" rIns="0" bIns="0" anchor="ctr"/>
          <a:lstStyle/>
          <a:p>
            <a:pPr marL="231775" indent="-231775"/>
            <a:endParaRPr lang="en-US"/>
          </a:p>
        </p:txBody>
      </p:sp>
      <p:sp>
        <p:nvSpPr>
          <p:cNvPr id="21509" name="TextBox 7"/>
          <p:cNvSpPr txBox="1">
            <a:spLocks noChangeArrowheads="1"/>
          </p:cNvSpPr>
          <p:nvPr/>
        </p:nvSpPr>
        <p:spPr bwMode="auto">
          <a:xfrm>
            <a:off x="711200" y="5921375"/>
            <a:ext cx="5994400" cy="523875"/>
          </a:xfrm>
          <a:prstGeom prst="rect">
            <a:avLst/>
          </a:prstGeom>
          <a:noFill/>
          <a:ln w="9525">
            <a:noFill/>
            <a:miter lim="800000"/>
            <a:headEnd/>
            <a:tailEnd/>
          </a:ln>
        </p:spPr>
        <p:txBody>
          <a:bodyPr>
            <a:spAutoFit/>
          </a:bodyPr>
          <a:lstStyle/>
          <a:p>
            <a:pPr>
              <a:buFont typeface="Wingdings" pitchFamily="2" charset="2"/>
              <a:buNone/>
            </a:pPr>
            <a:r>
              <a:rPr lang="en-US" sz="1400" i="1"/>
              <a:t>Source: </a:t>
            </a:r>
            <a:br>
              <a:rPr lang="en-US" sz="1400" i="1"/>
            </a:br>
            <a:r>
              <a:rPr lang="en-US" sz="1400" i="1"/>
              <a:t>http://www.epa.gov/otaq/cert/documents/nrci-scr-web-conf.2011-07-25.pdf</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047750" y="247650"/>
            <a:ext cx="7772400" cy="869950"/>
          </a:xfrm>
        </p:spPr>
        <p:txBody>
          <a:bodyPr/>
          <a:lstStyle/>
          <a:p>
            <a:pPr eaLnBrk="1" hangingPunct="1">
              <a:defRPr/>
            </a:pPr>
            <a:r>
              <a:rPr lang="en-US" sz="2000" b="1" dirty="0" smtClean="0">
                <a:latin typeface="+mn-lt"/>
                <a:cs typeface="Helvetica Neue"/>
              </a:rPr>
              <a:t>NSPS Emission Standards---Can I buy a T2 and upgrade to T4i/f later? </a:t>
            </a:r>
            <a:endParaRPr lang="en-US" sz="2000" b="1" dirty="0">
              <a:latin typeface="+mn-lt"/>
              <a:cs typeface="Helvetica Neue"/>
            </a:endParaRPr>
          </a:p>
        </p:txBody>
      </p:sp>
      <p:sp>
        <p:nvSpPr>
          <p:cNvPr id="51204" name="Rectangle 3"/>
          <p:cNvSpPr>
            <a:spLocks noGrp="1" noChangeArrowheads="1"/>
          </p:cNvSpPr>
          <p:nvPr>
            <p:ph idx="1"/>
          </p:nvPr>
        </p:nvSpPr>
        <p:spPr>
          <a:xfrm>
            <a:off x="1079500" y="1409700"/>
            <a:ext cx="7435850" cy="4019550"/>
          </a:xfrm>
        </p:spPr>
        <p:txBody>
          <a:bodyPr>
            <a:normAutofit lnSpcReduction="10000"/>
          </a:bodyPr>
          <a:lstStyle/>
          <a:p>
            <a:pPr eaLnBrk="1" hangingPunct="1">
              <a:lnSpc>
                <a:spcPct val="90000"/>
              </a:lnSpc>
              <a:buFont typeface="Wingdings" pitchFamily="2" charset="2"/>
              <a:buNone/>
            </a:pPr>
            <a:r>
              <a:rPr lang="en-US" sz="2000" smtClean="0"/>
              <a:t>Short answer is NO.</a:t>
            </a:r>
          </a:p>
          <a:p>
            <a:pPr eaLnBrk="1" hangingPunct="1">
              <a:lnSpc>
                <a:spcPct val="90000"/>
              </a:lnSpc>
              <a:buFont typeface="Wingdings" pitchFamily="2" charset="2"/>
              <a:buNone/>
            </a:pPr>
            <a:endParaRPr lang="en-US" sz="2000" smtClean="0"/>
          </a:p>
          <a:p>
            <a:pPr eaLnBrk="1" hangingPunct="1">
              <a:lnSpc>
                <a:spcPct val="90000"/>
              </a:lnSpc>
              <a:buFont typeface="Wingdings" pitchFamily="2" charset="2"/>
              <a:buNone/>
            </a:pPr>
            <a:r>
              <a:rPr lang="en-US" sz="2000" smtClean="0"/>
              <a:t>PART 1068.101</a:t>
            </a:r>
          </a:p>
          <a:p>
            <a:pPr eaLnBrk="1" hangingPunct="1">
              <a:lnSpc>
                <a:spcPct val="90000"/>
              </a:lnSpc>
              <a:buFont typeface="Wingdings" pitchFamily="2" charset="2"/>
              <a:buNone/>
            </a:pPr>
            <a:r>
              <a:rPr lang="en-US" sz="2000" smtClean="0"/>
              <a:t>(1) </a:t>
            </a:r>
            <a:r>
              <a:rPr lang="en-US" sz="2000" i="1" smtClean="0"/>
              <a:t>Introduction into commerce. You may not sell, offer for sale, or introduce or deliver into commerce in the United States or import into the United States any new engine/equipment after emission standards take effect for the engine/equipment, unless it is covered by a valid certificate of conformity for its model year and</a:t>
            </a:r>
            <a:r>
              <a:rPr lang="en-US" sz="2000" i="1" u="sng" smtClean="0"/>
              <a:t> has the required label or tag. You also may not take any of the actions listed in the previous sentence with respect to any equipment containing an engine subject to this part's provisions unless the engine is covered by a valid certificate of conformity for its model year and has the required engine label or tag. We may assess a civil penalty up to $37,500 for each engine or piece of equipment in violation.</a:t>
            </a:r>
            <a:endParaRPr lang="en-US" sz="2000" smtClean="0">
              <a:solidFill>
                <a:srgbClr val="FF0000"/>
              </a:solidFill>
              <a:ea typeface="HelveticaNeue LT 55 Roman" pitchFamily="34" charset="0"/>
              <a:cs typeface="Helvetica Neue Light"/>
            </a:endParaRPr>
          </a:p>
          <a:p>
            <a:pPr eaLnBrk="1" hangingPunct="1">
              <a:lnSpc>
                <a:spcPct val="90000"/>
              </a:lnSpc>
              <a:buFont typeface="Wingdings" pitchFamily="2" charset="2"/>
              <a:buNone/>
            </a:pPr>
            <a:endParaRPr lang="en-US" sz="1600" smtClean="0">
              <a:ea typeface="HelveticaNeue LT 55 Roman" pitchFamily="34" charset="0"/>
              <a:cs typeface="Helvetica Neue Light"/>
            </a:endParaRPr>
          </a:p>
          <a:p>
            <a:pPr eaLnBrk="1" hangingPunct="1">
              <a:lnSpc>
                <a:spcPct val="90000"/>
              </a:lnSpc>
            </a:pPr>
            <a:endParaRPr lang="en-US" sz="1600" smtClean="0">
              <a:ea typeface="HelveticaNeue LT 55 Roman" pitchFamily="34" charset="0"/>
              <a:cs typeface="Helvetica Neue Light"/>
            </a:endParaRPr>
          </a:p>
        </p:txBody>
      </p:sp>
      <p:sp>
        <p:nvSpPr>
          <p:cNvPr id="25605" name="Slide Number Placeholder 4"/>
          <p:cNvSpPr>
            <a:spLocks noGrp="1"/>
          </p:cNvSpPr>
          <p:nvPr>
            <p:ph type="sldNum" sz="quarter" idx="12"/>
          </p:nvPr>
        </p:nvSpPr>
        <p:spPr bwMode="auto">
          <a:xfrm>
            <a:off x="744538" y="6330950"/>
            <a:ext cx="1033462" cy="47625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None/>
            </a:pPr>
            <a:fld id="{A7AA2ECA-AF7C-4D70-A6E8-B9820AD7E4D5}" type="slidenum">
              <a:rPr lang="en-US" smtClean="0">
                <a:latin typeface="Arial" pitchFamily="34" charset="0"/>
                <a:cs typeface="Arial" pitchFamily="34" charset="0"/>
              </a:rPr>
              <a:pPr>
                <a:buFont typeface="Wingdings" pitchFamily="2" charset="2"/>
                <a:buNone/>
              </a:pPr>
              <a:t>8</a:t>
            </a:fld>
            <a:endParaRPr lang="en-US" smtClean="0">
              <a:latin typeface="Arial" pitchFamily="34" charset="0"/>
              <a:cs typeface="Arial" pitchFamily="34" charset="0"/>
            </a:endParaRPr>
          </a:p>
        </p:txBody>
      </p:sp>
      <p:sp>
        <p:nvSpPr>
          <p:cNvPr id="6" name="Line 15"/>
          <p:cNvSpPr>
            <a:spLocks noChangeShapeType="1"/>
          </p:cNvSpPr>
          <p:nvPr/>
        </p:nvSpPr>
        <p:spPr bwMode="auto">
          <a:xfrm>
            <a:off x="1016000" y="1047750"/>
            <a:ext cx="7010400" cy="0"/>
          </a:xfrm>
          <a:prstGeom prst="line">
            <a:avLst/>
          </a:prstGeom>
          <a:noFill/>
          <a:ln w="19050">
            <a:solidFill>
              <a:srgbClr val="EE2E24"/>
            </a:solidFill>
            <a:round/>
            <a:headEnd/>
            <a:tailEnd/>
          </a:ln>
        </p:spPr>
        <p:txBody>
          <a:bodyPr wrap="none" lIns="0" tIns="0" rIns="0" bIns="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1204">
                                            <p:txEl>
                                              <p:pRg st="0" end="0"/>
                                            </p:txEl>
                                          </p:spTgt>
                                        </p:tgtEl>
                                        <p:attrNameLst>
                                          <p:attrName>style.visibility</p:attrName>
                                        </p:attrNameLst>
                                      </p:cBhvr>
                                      <p:to>
                                        <p:strVal val="visible"/>
                                      </p:to>
                                    </p:set>
                                    <p:animEffect transition="in" filter="fade">
                                      <p:cBhvr>
                                        <p:cTn id="11" dur="1000"/>
                                        <p:tgtEl>
                                          <p:spTgt spid="51204">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1204">
                                            <p:txEl>
                                              <p:pRg st="2" end="2"/>
                                            </p:txEl>
                                          </p:spTgt>
                                        </p:tgtEl>
                                        <p:attrNameLst>
                                          <p:attrName>style.visibility</p:attrName>
                                        </p:attrNameLst>
                                      </p:cBhvr>
                                      <p:to>
                                        <p:strVal val="visible"/>
                                      </p:to>
                                    </p:set>
                                    <p:animEffect transition="in" filter="fade">
                                      <p:cBhvr>
                                        <p:cTn id="14" dur="1000"/>
                                        <p:tgtEl>
                                          <p:spTgt spid="51204">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1204">
                                            <p:txEl>
                                              <p:pRg st="3" end="3"/>
                                            </p:txEl>
                                          </p:spTgt>
                                        </p:tgtEl>
                                        <p:attrNameLst>
                                          <p:attrName>style.visibility</p:attrName>
                                        </p:attrNameLst>
                                      </p:cBhvr>
                                      <p:to>
                                        <p:strVal val="visible"/>
                                      </p:to>
                                    </p:set>
                                    <p:animEffect transition="in" filter="fade">
                                      <p:cBhvr>
                                        <p:cTn id="17" dur="1000"/>
                                        <p:tgtEl>
                                          <p:spTgt spid="51204">
                                            <p:txEl>
                                              <p:pRg st="3" end="3"/>
                                            </p:txEl>
                                          </p:spTgt>
                                        </p:tgtEl>
                                      </p:cBhvr>
                                    </p:animEffect>
                                  </p:childTnLst>
                                </p:cTn>
                              </p:par>
                              <p:par>
                                <p:cTn id="18" presetID="2" presetClass="entr" presetSubtype="4" fill="hold" grpId="1" nodeType="withEffect">
                                  <p:stCondLst>
                                    <p:cond delay="0"/>
                                  </p:stCondLst>
                                  <p:childTnLst>
                                    <p:set>
                                      <p:cBhvr>
                                        <p:cTn id="19" dur="1" fill="hold">
                                          <p:stCondLst>
                                            <p:cond delay="0"/>
                                          </p:stCondLst>
                                        </p:cTn>
                                        <p:tgtEl>
                                          <p:spTgt spid="51204">
                                            <p:txEl>
                                              <p:pRg st="0" end="0"/>
                                            </p:txEl>
                                          </p:spTgt>
                                        </p:tgtEl>
                                        <p:attrNameLst>
                                          <p:attrName>style.visibility</p:attrName>
                                        </p:attrNameLst>
                                      </p:cBhvr>
                                      <p:to>
                                        <p:strVal val="visible"/>
                                      </p:to>
                                    </p:set>
                                    <p:anim calcmode="lin" valueType="num">
                                      <p:cBhvr additive="base">
                                        <p:cTn id="20" dur="500" fill="hold"/>
                                        <p:tgtEl>
                                          <p:spTgt spid="5120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1204">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1" nodeType="withEffect">
                                  <p:stCondLst>
                                    <p:cond delay="0"/>
                                  </p:stCondLst>
                                  <p:childTnLst>
                                    <p:set>
                                      <p:cBhvr>
                                        <p:cTn id="23" dur="1" fill="hold">
                                          <p:stCondLst>
                                            <p:cond delay="0"/>
                                          </p:stCondLst>
                                        </p:cTn>
                                        <p:tgtEl>
                                          <p:spTgt spid="51204">
                                            <p:txEl>
                                              <p:pRg st="2" end="2"/>
                                            </p:txEl>
                                          </p:spTgt>
                                        </p:tgtEl>
                                        <p:attrNameLst>
                                          <p:attrName>style.visibility</p:attrName>
                                        </p:attrNameLst>
                                      </p:cBhvr>
                                      <p:to>
                                        <p:strVal val="visible"/>
                                      </p:to>
                                    </p:set>
                                    <p:anim calcmode="lin" valueType="num">
                                      <p:cBhvr additive="base">
                                        <p:cTn id="24" dur="500" fill="hold"/>
                                        <p:tgtEl>
                                          <p:spTgt spid="5120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204">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1" nodeType="withEffect">
                                  <p:stCondLst>
                                    <p:cond delay="0"/>
                                  </p:stCondLst>
                                  <p:childTnLst>
                                    <p:set>
                                      <p:cBhvr>
                                        <p:cTn id="27" dur="1" fill="hold">
                                          <p:stCondLst>
                                            <p:cond delay="0"/>
                                          </p:stCondLst>
                                        </p:cTn>
                                        <p:tgtEl>
                                          <p:spTgt spid="51204">
                                            <p:txEl>
                                              <p:pRg st="3" end="3"/>
                                            </p:txEl>
                                          </p:spTgt>
                                        </p:tgtEl>
                                        <p:attrNameLst>
                                          <p:attrName>style.visibility</p:attrName>
                                        </p:attrNameLst>
                                      </p:cBhvr>
                                      <p:to>
                                        <p:strVal val="visible"/>
                                      </p:to>
                                    </p:set>
                                    <p:anim calcmode="lin" valueType="num">
                                      <p:cBhvr additive="base">
                                        <p:cTn id="28" dur="500" fill="hold"/>
                                        <p:tgtEl>
                                          <p:spTgt spid="5120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1204">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1" presetClass="entr" presetSubtype="0" fill="hold" grpId="2" nodeType="afterEffect">
                                  <p:stCondLst>
                                    <p:cond delay="0"/>
                                  </p:stCondLst>
                                  <p:childTnLst>
                                    <p:set>
                                      <p:cBhvr>
                                        <p:cTn id="32" dur="1" fill="hold">
                                          <p:stCondLst>
                                            <p:cond delay="0"/>
                                          </p:stCondLst>
                                        </p:cTn>
                                        <p:tgtEl>
                                          <p:spTgt spid="51204">
                                            <p:txEl>
                                              <p:pRg st="0" end="0"/>
                                            </p:txEl>
                                          </p:spTgt>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grpId="2" nodeType="afterEffect">
                                  <p:stCondLst>
                                    <p:cond delay="0"/>
                                  </p:stCondLst>
                                  <p:childTnLst>
                                    <p:set>
                                      <p:cBhvr>
                                        <p:cTn id="35" dur="1" fill="hold">
                                          <p:stCondLst>
                                            <p:cond delay="0"/>
                                          </p:stCondLst>
                                        </p:cTn>
                                        <p:tgtEl>
                                          <p:spTgt spid="51204">
                                            <p:txEl>
                                              <p:pRg st="2" end="2"/>
                                            </p:txEl>
                                          </p:spTgt>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grpId="2" nodeType="afterEffect">
                                  <p:stCondLst>
                                    <p:cond delay="0"/>
                                  </p:stCondLst>
                                  <p:childTnLst>
                                    <p:set>
                                      <p:cBhvr>
                                        <p:cTn id="38" dur="1" fill="hold">
                                          <p:stCondLst>
                                            <p:cond delay="0"/>
                                          </p:stCondLst>
                                        </p:cTn>
                                        <p:tgtEl>
                                          <p:spTgt spid="512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p:bldP spid="51204" grpId="1" build="p"/>
      <p:bldP spid="51204" grpId="2"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Arial" pitchFamily="34" charset="0"/>
              </a:rPr>
              <a:t>NSPS Certified verses compliant</a:t>
            </a:r>
          </a:p>
        </p:txBody>
      </p:sp>
      <p:sp>
        <p:nvSpPr>
          <p:cNvPr id="26627" name="Content Placeholder 2"/>
          <p:cNvSpPr>
            <a:spLocks noGrp="1"/>
          </p:cNvSpPr>
          <p:nvPr>
            <p:ph idx="1"/>
          </p:nvPr>
        </p:nvSpPr>
        <p:spPr>
          <a:xfrm>
            <a:off x="935038" y="1092200"/>
            <a:ext cx="8053387" cy="4738688"/>
          </a:xfrm>
        </p:spPr>
        <p:txBody>
          <a:bodyPr>
            <a:normAutofit lnSpcReduction="10000"/>
          </a:bodyPr>
          <a:lstStyle/>
          <a:p>
            <a:r>
              <a:rPr lang="en-US" sz="2000" smtClean="0"/>
              <a:t>Site certified---?????  Fail</a:t>
            </a:r>
          </a:p>
          <a:p>
            <a:r>
              <a:rPr lang="en-US" sz="2000" smtClean="0"/>
              <a:t>Verified  ----?????      Fail</a:t>
            </a:r>
          </a:p>
          <a:p>
            <a:pPr>
              <a:buFont typeface="Wingdings" pitchFamily="2" charset="2"/>
              <a:buNone/>
            </a:pPr>
            <a:r>
              <a:rPr lang="en-US" smtClean="0"/>
              <a:t>EPA letter </a:t>
            </a:r>
          </a:p>
          <a:p>
            <a:r>
              <a:rPr lang="en-US" sz="1800" smtClean="0"/>
              <a:t>60.4201 in subpart IIII requires all 2007 model year and</a:t>
            </a:r>
            <a:br>
              <a:rPr lang="en-US" sz="1800" smtClean="0"/>
            </a:br>
            <a:r>
              <a:rPr lang="en-US" sz="1800" smtClean="0"/>
              <a:t>later engines &lt;30 l/cyl displacement to be certified (as in get an EPA</a:t>
            </a:r>
            <a:br>
              <a:rPr lang="en-US" sz="1800" smtClean="0"/>
            </a:br>
            <a:r>
              <a:rPr lang="en-US" sz="1800" smtClean="0"/>
              <a:t>certificate of conformity) to the applicable standards for the engine</a:t>
            </a:r>
            <a:br>
              <a:rPr lang="en-US" sz="1800" smtClean="0"/>
            </a:br>
            <a:r>
              <a:rPr lang="en-US" sz="1800" smtClean="0"/>
              <a:t>model year and power.  </a:t>
            </a:r>
            <a:r>
              <a:rPr lang="en-US" sz="1800" u="sng" smtClean="0"/>
              <a:t>As we discussed, adding an aftermarket "verified"</a:t>
            </a:r>
            <a:br>
              <a:rPr lang="en-US" sz="1800" u="sng" smtClean="0"/>
            </a:br>
            <a:r>
              <a:rPr lang="en-US" sz="1800" u="sng" smtClean="0"/>
              <a:t>technology in the field to a Tier 2 engine is NOT the same as certifying</a:t>
            </a:r>
            <a:br>
              <a:rPr lang="en-US" sz="1800" u="sng" smtClean="0"/>
            </a:br>
            <a:r>
              <a:rPr lang="en-US" sz="1800" u="sng" smtClean="0"/>
              <a:t>it to the Tier 4 standards and is not an acceptable substitute for Tier</a:t>
            </a:r>
            <a:br>
              <a:rPr lang="en-US" sz="1800" u="sng" smtClean="0"/>
            </a:br>
            <a:r>
              <a:rPr lang="en-US" sz="1800" u="sng" smtClean="0"/>
              <a:t>4 certification.  Per 60.4211(c), the engine owner/operator is also on</a:t>
            </a:r>
            <a:br>
              <a:rPr lang="en-US" sz="1800" u="sng" smtClean="0"/>
            </a:br>
            <a:r>
              <a:rPr lang="en-US" sz="1800" u="sng" smtClean="0"/>
              <a:t>the hook to comply by purchasing an engine that is certified to the</a:t>
            </a:r>
            <a:br>
              <a:rPr lang="en-US" sz="1800" u="sng" smtClean="0"/>
            </a:br>
            <a:r>
              <a:rPr lang="en-US" sz="1800" u="sng" smtClean="0"/>
              <a:t>applicable standard.</a:t>
            </a:r>
            <a:endParaRPr lang="en-US" sz="1800" smtClean="0"/>
          </a:p>
          <a:p>
            <a:r>
              <a:rPr lang="en-US" sz="1800" smtClean="0"/>
              <a:t>"Field verified, compliant capable, verified solutions, Tier 4 capable," These are terms that the EPA does not accommodate, and finds to be prohibitive in the CI RICE Stationary Prime Power World.</a:t>
            </a:r>
          </a:p>
        </p:txBody>
      </p:sp>
      <p:sp>
        <p:nvSpPr>
          <p:cNvPr id="26628" name="Date Placeholder 3"/>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endParaRPr lang="en-US" smtClean="0">
              <a:latin typeface="Arial" pitchFamily="34" charset="0"/>
              <a:cs typeface="Arial" pitchFamily="34" charset="0"/>
            </a:endParaRPr>
          </a:p>
        </p:txBody>
      </p:sp>
      <p:sp>
        <p:nvSpPr>
          <p:cNvPr id="26629"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endParaRPr lang="en-US" smtClean="0">
              <a:latin typeface="Arial" pitchFamily="34" charset="0"/>
              <a:cs typeface="Arial" pitchFamily="34" charset="0"/>
            </a:endParaRPr>
          </a:p>
        </p:txBody>
      </p:sp>
      <p:sp>
        <p:nvSpPr>
          <p:cNvPr id="26630" name="Slide Number Placeholder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
            </a:pP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UDIO_IMPORT" val="Z:\Mktg_Comm\Off-Highway Marcoms\Training on Demand\EGR vs SCR\Wav files\EGR &amp; SCR slide 62-Tier 4 f.wav"/>
  <p:tag name="ARTICULATE_TITLE_TAG" val="Tier 4 Final"/>
  <p:tag name="ARTICULATE_SLIDE_PAUSE" val="1"/>
  <p:tag name="ARTICULATE_NAV_LEVEL" val="1"/>
  <p:tag name="ARTICULATE_PLAYLIST_ID" val="-1"/>
  <p:tag name="AUDIO_ID" val="601"/>
  <p:tag name="ELAPSEDTIME" val="14.551"/>
  <p:tag name="TIMELINE" val="3.5/5.8/9.2"/>
</p:tagLst>
</file>

<file path=ppt/tags/tag2.xml><?xml version="1.0" encoding="utf-8"?>
<p:tagLst xmlns:a="http://schemas.openxmlformats.org/drawingml/2006/main" xmlns:r="http://schemas.openxmlformats.org/officeDocument/2006/relationships" xmlns:p="http://schemas.openxmlformats.org/presentationml/2006/main">
  <p:tag name="AUDIO_IMPORT" val="Z:\Mktg_Comm\Off-Highway Marcoms\Training on Demand\EGR vs SCR\Wav files\EGR &amp; SCR slide 62-Tier 4 f.wav"/>
  <p:tag name="ARTICULATE_TITLE_TAG" val="Tier 4 Final"/>
  <p:tag name="ARTICULATE_SLIDE_PAUSE" val="1"/>
  <p:tag name="ARTICULATE_NAV_LEVEL" val="1"/>
  <p:tag name="ARTICULATE_PLAYLIST_ID" val="-1"/>
  <p:tag name="AUDIO_ID" val="601"/>
  <p:tag name="ELAPSEDTIME" val="14.551"/>
  <p:tag name="TIMELINE" val="3.5/5.8/9.2"/>
</p:tagLst>
</file>

<file path=ppt/theme/theme1.xml><?xml version="1.0" encoding="utf-8"?>
<a:theme xmlns:a="http://schemas.openxmlformats.org/drawingml/2006/main" name="Cummins PPT - Power Generation">
  <a:themeElements>
    <a:clrScheme name="~3919495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fontScheme name="~3919495">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91949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91949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91949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91949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91949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91949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91949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91949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91949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91949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91949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91949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919495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
      <a:clrScheme name="~3919495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31093</TotalTime>
  <Words>1915</Words>
  <Application>Microsoft Office PowerPoint</Application>
  <PresentationFormat>On-screen Show (4:3)</PresentationFormat>
  <Paragraphs>471</Paragraphs>
  <Slides>44</Slides>
  <Notes>44</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Cummins PPT - Power Generation</vt:lpstr>
      <vt:lpstr>Office Theme</vt:lpstr>
      <vt:lpstr>     </vt:lpstr>
      <vt:lpstr>Agenda </vt:lpstr>
      <vt:lpstr>EPA (NSPS) for Stationary CI Engines, Part 60, Subpart IIII  </vt:lpstr>
      <vt:lpstr>Slide 4</vt:lpstr>
      <vt:lpstr> EPA NSPS allowed Emissions Product built Jan 2011 or newer   </vt:lpstr>
      <vt:lpstr>ENVIRONMENTAL PROTECTION AGENCY FEDERAL LAW APPLIES TO ALL US STATES AND TERRITORIES 40 CFR Part 63 [EPA-HQ-OAR-2008-0708, FRL-9756-4] RIN 2060-AQ58</vt:lpstr>
      <vt:lpstr>SCR Inducement Background  </vt:lpstr>
      <vt:lpstr>NSPS Emission Standards---Can I buy a T2 and upgrade to T4i/f later? </vt:lpstr>
      <vt:lpstr>NSPS Certified verses compliant</vt:lpstr>
      <vt:lpstr>Tier 4 Certified  - what this means</vt:lpstr>
      <vt:lpstr>T4i certified verses compliant</vt:lpstr>
      <vt:lpstr>Fumigation</vt:lpstr>
      <vt:lpstr>What is Diesel Exhaust Fluid?</vt:lpstr>
      <vt:lpstr>DEF Available for All Markets Today</vt:lpstr>
      <vt:lpstr>2015 Tier 4 Final</vt:lpstr>
      <vt:lpstr>FAQ</vt:lpstr>
      <vt:lpstr>Agenda </vt:lpstr>
      <vt:lpstr>WHAT is Tier4</vt:lpstr>
      <vt:lpstr>Emergency Vs Non-emergency</vt:lpstr>
      <vt:lpstr>Slide 20</vt:lpstr>
      <vt:lpstr>Tier 4 Technology</vt:lpstr>
      <vt:lpstr>How SCR Works</vt:lpstr>
      <vt:lpstr>How the Diesel Particulate Filter (DPF) Works</vt:lpstr>
      <vt:lpstr>CPG T4i: Aftertreatment Architecture</vt:lpstr>
      <vt:lpstr>Slide 25</vt:lpstr>
      <vt:lpstr>Slide 26</vt:lpstr>
      <vt:lpstr>CPG T4F AT: CAS451 </vt:lpstr>
      <vt:lpstr>CPG T4i AT: CAS452 Base System</vt:lpstr>
      <vt:lpstr>Slide 29</vt:lpstr>
      <vt:lpstr>Sectional View of T4F Certified CAS451</vt:lpstr>
      <vt:lpstr>Tier 4F Certified Configuration CAS452</vt:lpstr>
      <vt:lpstr>Dosing System</vt:lpstr>
      <vt:lpstr>CPG T4i/f AT:  Dosing System Flow Diagram</vt:lpstr>
      <vt:lpstr>Mixing Section</vt:lpstr>
      <vt:lpstr>Injector &amp; Cooling Jacket Design</vt:lpstr>
      <vt:lpstr>SCR Catalyst</vt:lpstr>
      <vt:lpstr>Diesel Particulate Filter Details</vt:lpstr>
      <vt:lpstr>Optional Kits  </vt:lpstr>
      <vt:lpstr>Other Considerations</vt:lpstr>
      <vt:lpstr>Service/Maintenance</vt:lpstr>
      <vt:lpstr>Service Considerations</vt:lpstr>
      <vt:lpstr>Key Points Certified Tier4i</vt:lpstr>
      <vt:lpstr>EPA Tier4F Competitive Genset Comparison</vt:lpstr>
      <vt:lpstr>Questions</vt:lpstr>
    </vt:vector>
  </TitlesOfParts>
  <Company>Cummins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Training [Product Name]</dc:title>
  <dc:creator>Gagan Malik</dc:creator>
  <cp:lastModifiedBy>aw375</cp:lastModifiedBy>
  <cp:revision>81</cp:revision>
  <cp:lastPrinted>2008-03-20T15:15:50Z</cp:lastPrinted>
  <dcterms:created xsi:type="dcterms:W3CDTF">2012-04-09T15:17:11Z</dcterms:created>
  <dcterms:modified xsi:type="dcterms:W3CDTF">2014-04-25T17:14:26Z</dcterms:modified>
</cp:coreProperties>
</file>